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7" r:id="rId3"/>
    <p:sldId id="268" r:id="rId4"/>
    <p:sldId id="274" r:id="rId5"/>
    <p:sldId id="258" r:id="rId6"/>
    <p:sldId id="259" r:id="rId7"/>
    <p:sldId id="270" r:id="rId8"/>
    <p:sldId id="261" r:id="rId9"/>
    <p:sldId id="272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1600">
                <a:solidFill>
                  <a:schemeClr val="tx1"/>
                </a:solidFill>
              </a:rPr>
              <a:t>Plano UNIMED-APUFSC: titulares de 2017 a 2021</a:t>
            </a:r>
          </a:p>
        </c:rich>
      </c:tx>
      <c:layout>
        <c:manualLayout>
          <c:xMode val="edge"/>
          <c:yMode val="edge"/>
          <c:x val="0.20921212121212124"/>
          <c:y val="2.5550190406758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Planilha1!$B$4:$F$4</c:f>
              <c:numCache>
                <c:formatCode>General</c:formatCode>
                <c:ptCount val="5"/>
                <c:pt idx="0">
                  <c:v>237</c:v>
                </c:pt>
                <c:pt idx="1">
                  <c:v>219</c:v>
                </c:pt>
                <c:pt idx="2">
                  <c:v>205</c:v>
                </c:pt>
                <c:pt idx="3">
                  <c:v>191</c:v>
                </c:pt>
                <c:pt idx="4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9-F248-B787-03ACAADEAE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19506384"/>
        <c:axId val="119508032"/>
      </c:barChart>
      <c:catAx>
        <c:axId val="11950638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9508032"/>
        <c:crosses val="autoZero"/>
        <c:auto val="1"/>
        <c:lblAlgn val="ctr"/>
        <c:lblOffset val="100"/>
        <c:noMultiLvlLbl val="0"/>
      </c:catAx>
      <c:valAx>
        <c:axId val="11950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950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71CD2-900C-8146-B3AA-EEDD79B21F1E}" type="datetimeFigureOut">
              <a:rPr lang="en-US" smtClean="0"/>
              <a:t>8/26/21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8FBAF-F208-9A4C-AD1E-9A4752E9BA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5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bg-BG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bg-BG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bg-BG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bg-BG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bg-BG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8/26/21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022662"/>
            <a:ext cx="8228013" cy="19272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bg-BG" dirty="0"/>
              <a:t>Plano de Saúde</a:t>
            </a:r>
            <a:br>
              <a:rPr lang="bg-BG" dirty="0"/>
            </a:br>
            <a:r>
              <a:rPr lang="bg-BG" dirty="0"/>
              <a:t>Unimed - APUFSC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0316" y="3801149"/>
            <a:ext cx="5944778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PLANO DE SAÚDE UNIMED-APUFSC</a:t>
            </a:r>
          </a:p>
          <a:p>
            <a:pPr algn="ctr"/>
            <a:endParaRPr lang="bg-BG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bg-BG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bg-BG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08</a:t>
            </a:r>
            <a:r>
              <a:rPr lang="bg-BG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/202</a:t>
            </a: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34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45140"/>
            <a:ext cx="8229600" cy="1320373"/>
          </a:xfrm>
        </p:spPr>
        <p:txBody>
          <a:bodyPr/>
          <a:lstStyle/>
          <a:p>
            <a:r>
              <a:rPr lang="pt-BR" dirty="0"/>
              <a:t>Encaminhamento Final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82024" y="2463515"/>
            <a:ext cx="8622929" cy="3712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1) Aceitamos o reajuste proposto</a:t>
            </a:r>
          </a:p>
          <a:p>
            <a:pPr marL="0" indent="0" algn="ctr">
              <a:buNone/>
            </a:pPr>
            <a:r>
              <a:rPr lang="pt-BR" dirty="0"/>
              <a:t>2) </a:t>
            </a:r>
            <a:r>
              <a:rPr lang="pt-BR" dirty="0" err="1"/>
              <a:t>Judicializar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3) Migração: ação individual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218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relevantes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</a:t>
            </a:r>
            <a:r>
              <a:rPr lang="bg-BG" dirty="0"/>
              <a:t> APUFSC</a:t>
            </a:r>
            <a:r>
              <a:rPr lang="pt-BR" dirty="0"/>
              <a:t> recebeu da Unimed a correspondência nº 133/2021, sobre a proposta de reajuste de 52,32%, no dia 16/08/2021.</a:t>
            </a:r>
          </a:p>
          <a:p>
            <a:r>
              <a:rPr lang="pt-BR" dirty="0"/>
              <a:t>O contrato que a </a:t>
            </a:r>
            <a:r>
              <a:rPr lang="pt-BR" dirty="0" err="1"/>
              <a:t>Apufsc</a:t>
            </a:r>
            <a:r>
              <a:rPr lang="pt-BR" dirty="0"/>
              <a:t> possui com a Unimed é de um plano coletivo por adesão.</a:t>
            </a:r>
          </a:p>
          <a:p>
            <a:r>
              <a:rPr lang="pt-BR" dirty="0"/>
              <a:t>O reajuste do contrato ocorre todo mês de outubro.</a:t>
            </a:r>
          </a:p>
          <a:p>
            <a:r>
              <a:rPr lang="pt-BR" dirty="0"/>
              <a:t>O plano possui atualmente 265 beneficiários, sendo147 titulares e 118 dependentes.</a:t>
            </a:r>
          </a:p>
          <a:p>
            <a:r>
              <a:rPr lang="pt-BR" dirty="0"/>
              <a:t>O teto de coparticipação é R$ 100,00.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8512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relevantes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2295847"/>
          </a:xfrm>
        </p:spPr>
        <p:txBody>
          <a:bodyPr/>
          <a:lstStyle/>
          <a:p>
            <a:r>
              <a:rPr lang="pt-BR" dirty="0"/>
              <a:t>Ano passado após grande negociação o plano foi reajustado em 50,22%.</a:t>
            </a:r>
          </a:p>
          <a:p>
            <a:pPr algn="just"/>
            <a:r>
              <a:rPr lang="pt-BR" dirty="0"/>
              <a:t>Devido a pandemia COVID-19 a ANS suspendeu os reajustes, voltando a valer o direito de cobrança retroativa em 01/2021.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90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362972"/>
          </a:xfrm>
        </p:spPr>
        <p:txBody>
          <a:bodyPr/>
          <a:lstStyle/>
          <a:p>
            <a:r>
              <a:rPr lang="bg-BG" dirty="0"/>
              <a:t>O </a:t>
            </a:r>
            <a:r>
              <a:rPr lang="en-US" dirty="0"/>
              <a:t>P</a:t>
            </a:r>
            <a:r>
              <a:rPr lang="bg-BG" dirty="0"/>
              <a:t>lano de saúde </a:t>
            </a:r>
            <a:br>
              <a:rPr lang="bg-BG" dirty="0"/>
            </a:br>
            <a:r>
              <a:rPr lang="bg-BG" dirty="0"/>
              <a:t>UNIMED-APUFSC</a:t>
            </a:r>
            <a:endParaRPr lang="pt-BR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BD022E64-4BC6-D44A-AF11-4BEEE9C765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829042"/>
              </p:ext>
            </p:extLst>
          </p:nvPr>
        </p:nvGraphicFramePr>
        <p:xfrm>
          <a:off x="304800" y="2536371"/>
          <a:ext cx="8382000" cy="397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eta para a Direita 4">
            <a:extLst>
              <a:ext uri="{FF2B5EF4-FFF2-40B4-BE49-F238E27FC236}">
                <a16:creationId xmlns:a16="http://schemas.microsoft.com/office/drawing/2014/main" id="{26EA8345-60B5-A24A-B16E-C070567B47CD}"/>
              </a:ext>
            </a:extLst>
          </p:cNvPr>
          <p:cNvSpPr/>
          <p:nvPr/>
        </p:nvSpPr>
        <p:spPr>
          <a:xfrm rot="609252">
            <a:off x="1491342" y="3864429"/>
            <a:ext cx="6335486" cy="3156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B32069D-5A50-0E4D-8FC4-8FC761696401}"/>
              </a:ext>
            </a:extLst>
          </p:cNvPr>
          <p:cNvSpPr txBox="1"/>
          <p:nvPr/>
        </p:nvSpPr>
        <p:spPr>
          <a:xfrm>
            <a:off x="8077338" y="4474499"/>
            <a:ext cx="936032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Redução </a:t>
            </a:r>
          </a:p>
          <a:p>
            <a:pPr algn="ctr"/>
            <a:r>
              <a:rPr lang="pt-BR" sz="1400" dirty="0"/>
              <a:t>de 62%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3B8E99D-32C9-4C43-A85D-5987F89BAA1A}"/>
              </a:ext>
            </a:extLst>
          </p:cNvPr>
          <p:cNvSpPr txBox="1"/>
          <p:nvPr/>
        </p:nvSpPr>
        <p:spPr>
          <a:xfrm>
            <a:off x="1143215" y="56823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2017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AF8400C-9BD1-1141-8915-146DB2C5B2F7}"/>
              </a:ext>
            </a:extLst>
          </p:cNvPr>
          <p:cNvSpPr txBox="1"/>
          <p:nvPr/>
        </p:nvSpPr>
        <p:spPr>
          <a:xfrm>
            <a:off x="7424595" y="56823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243219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306" y="35582"/>
            <a:ext cx="87945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500" dirty="0">
                <a:solidFill>
                  <a:schemeClr val="bg1"/>
                </a:solidFill>
              </a:rPr>
              <a:t>UNIMED</a:t>
            </a:r>
            <a:r>
              <a:rPr lang="pt-BR" sz="2500" dirty="0">
                <a:solidFill>
                  <a:schemeClr val="bg1"/>
                </a:solidFill>
              </a:rPr>
              <a:t> </a:t>
            </a:r>
            <a:r>
              <a:rPr lang="bg-BG" sz="2500" dirty="0">
                <a:solidFill>
                  <a:schemeClr val="bg1"/>
                </a:solidFill>
              </a:rPr>
              <a:t>APUFSC</a:t>
            </a:r>
            <a:r>
              <a:rPr lang="pt-BR" sz="2500" dirty="0">
                <a:solidFill>
                  <a:schemeClr val="bg1"/>
                </a:solidFill>
              </a:rPr>
              <a:t> COM REAJUSTE DE</a:t>
            </a:r>
            <a:r>
              <a:rPr lang="bg-BG" sz="2500" dirty="0">
                <a:solidFill>
                  <a:schemeClr val="bg1"/>
                </a:solidFill>
              </a:rPr>
              <a:t> </a:t>
            </a:r>
            <a:r>
              <a:rPr lang="bg-BG" sz="2500" b="1" dirty="0">
                <a:solidFill>
                  <a:srgbClr val="FFFF00"/>
                </a:solidFill>
              </a:rPr>
              <a:t>5</a:t>
            </a:r>
            <a:r>
              <a:rPr lang="pt-BR" sz="2500" b="1" dirty="0">
                <a:solidFill>
                  <a:srgbClr val="FFFF00"/>
                </a:solidFill>
              </a:rPr>
              <a:t>2</a:t>
            </a:r>
            <a:r>
              <a:rPr lang="bg-BG" sz="2500" b="1" dirty="0">
                <a:solidFill>
                  <a:srgbClr val="FFFF00"/>
                </a:solidFill>
              </a:rPr>
              <a:t>,</a:t>
            </a:r>
            <a:r>
              <a:rPr lang="pt-BR" sz="2500" b="1" dirty="0">
                <a:solidFill>
                  <a:srgbClr val="FFFF00"/>
                </a:solidFill>
              </a:rPr>
              <a:t>3</a:t>
            </a:r>
            <a:r>
              <a:rPr lang="bg-BG" sz="2500" b="1" dirty="0">
                <a:solidFill>
                  <a:srgbClr val="FFFF00"/>
                </a:solidFill>
              </a:rPr>
              <a:t>2</a:t>
            </a:r>
            <a:r>
              <a:rPr lang="bg-BG" sz="2500" dirty="0">
                <a:solidFill>
                  <a:schemeClr val="bg1"/>
                </a:solidFill>
              </a:rPr>
              <a:t>%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453192"/>
              </p:ext>
            </p:extLst>
          </p:nvPr>
        </p:nvGraphicFramePr>
        <p:xfrm>
          <a:off x="259306" y="639868"/>
          <a:ext cx="8652683" cy="6031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2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27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051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MODALIDADES</a:t>
                      </a:r>
                      <a:endParaRPr lang="pt-BR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ATUAL</a:t>
                      </a:r>
                      <a:endParaRPr lang="pt-BR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 REAJUSTADO</a:t>
                      </a:r>
                      <a:endParaRPr lang="pt-BR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ACR</a:t>
                      </a:r>
                      <a:r>
                        <a:rPr lang="bg-BG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ÉSC</a:t>
                      </a:r>
                      <a:r>
                        <a:rPr lang="pt-BR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IMO</a:t>
                      </a:r>
                      <a:r>
                        <a:rPr lang="pt-BR" sz="13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NA MANSALIDADE ATUAL</a:t>
                      </a: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00% / APA)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R$2.220,10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R$3.381,66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1.161,56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00% / ENF)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R$1.634,03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R$2.488,96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854,93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20% / APA)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R$1.655,78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R$2.522,09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866,31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20% / ENF)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R$1.241,27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R$1.890,70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649,43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50% / APA)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R$1.329,70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R$2.025,40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695,70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(NAC / 50% / ENF)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R$1.024,62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R$1.560,70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536,08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553">
                <a:tc>
                  <a:txBody>
                    <a:bodyPr/>
                    <a:lstStyle/>
                    <a:p>
                      <a:pPr algn="l" fontAlgn="b"/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00% / APA)</a:t>
                      </a:r>
                      <a:endParaRPr lang="fr-F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R$1.963,21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R$2.990,36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1.027,15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00% / ENF)</a:t>
                      </a:r>
                      <a:endParaRPr lang="fr-F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R$1.419,25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R$2.161,80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742,55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20% / APA)</a:t>
                      </a:r>
                      <a:endParaRPr lang="fr-F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R$1.440,56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R$2.194,27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753,70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20% / ENF)</a:t>
                      </a:r>
                      <a:endParaRPr lang="fr-F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R$1.063,51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R$1.619,94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556,43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50% / APA)</a:t>
                      </a:r>
                      <a:endParaRPr lang="fr-F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R$1.095,55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R$1.668,75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573,19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(EST / 50% / ENF)</a:t>
                      </a:r>
                      <a:endParaRPr lang="fr-F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R$838,35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R$1.276,97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438,62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553">
                <a:tc>
                  <a:txBody>
                    <a:bodyPr/>
                    <a:lstStyle/>
                    <a:p>
                      <a:pPr algn="l" fontAlgn="b"/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9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9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9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97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(REG / 20% / APA)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R$1.225,15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R$1.866,15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641,00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da-DK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(REG / 30% / ENF)</a:t>
                      </a:r>
                      <a:endParaRPr lang="da-DK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R$915,38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R$1.394,31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478,93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4375">
                <a:tc>
                  <a:txBody>
                    <a:bodyPr/>
                    <a:lstStyle/>
                    <a:p>
                      <a:pPr algn="l" fontAlgn="b"/>
                      <a:r>
                        <a:rPr lang="da-DK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UNIFLEX - AMB + HOS (REG / 50% / ENF)</a:t>
                      </a:r>
                      <a:endParaRPr lang="da-DK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R$767,07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R$1.168,40</a:t>
                      </a:r>
                      <a:endParaRPr lang="pt-BR" sz="13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$</a:t>
                      </a:r>
                      <a:r>
                        <a:rPr lang="bg-BG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3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401,33</a:t>
                      </a:r>
                      <a:endParaRPr lang="pt-BR" sz="13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D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33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6973" y="129383"/>
            <a:ext cx="84663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dirty="0">
                <a:solidFill>
                  <a:schemeClr val="bg1"/>
                </a:solidFill>
              </a:rPr>
              <a:t>DADOS DOS PLANO UNIMED </a:t>
            </a:r>
            <a:r>
              <a:rPr lang="pt-BR" sz="2500" u="sng" dirty="0">
                <a:solidFill>
                  <a:srgbClr val="FF0000"/>
                </a:solidFill>
              </a:rPr>
              <a:t>UFSC</a:t>
            </a:r>
            <a:endParaRPr lang="bg-BG" sz="2500" u="sng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606119" y="725676"/>
            <a:ext cx="6128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Dados considerando a última faixa etária ( 59 anos ou +)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673224"/>
              </p:ext>
            </p:extLst>
          </p:nvPr>
        </p:nvGraphicFramePr>
        <p:xfrm>
          <a:off x="436973" y="1453816"/>
          <a:ext cx="8161118" cy="3002507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3235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6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06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MODALIDADES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MENSALIDADE </a:t>
                      </a:r>
                      <a:r>
                        <a:rPr lang="pt-BR" sz="1200" b="1" u="sng" strike="noStrike" dirty="0">
                          <a:effectLst/>
                        </a:rPr>
                        <a:t>UFSC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REDUÇÃO 9,5%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MENSALIDADE REDUZIDA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61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>
                          <a:effectLst/>
                        </a:rPr>
                        <a:t>UNIFLEX - AMB + HOS (NAC / 20% / APA)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$ 1.094,74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$ 104,00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>
                          <a:effectLst/>
                        </a:rPr>
                        <a:t>R$990,74</a:t>
                      </a:r>
                      <a:endParaRPr lang="pt-B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61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>
                          <a:effectLst/>
                        </a:rPr>
                        <a:t>UNIFLEX - AMB + HOS (NAC / 20% / ENF)</a:t>
                      </a:r>
                      <a:endParaRPr lang="pt-B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$ 949,92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$ 90,24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R$859,68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32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>
                          <a:effectLst/>
                        </a:rPr>
                        <a:t>UNIFLEX - AMB + HOS (EST / 20% / APA)</a:t>
                      </a:r>
                      <a:endParaRPr lang="fr-F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$ 995,38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$ 94,56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R$900,82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2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>
                          <a:effectLst/>
                        </a:rPr>
                        <a:t>UNIFLEX - AMB + HOS (EST / 20% / ENF)</a:t>
                      </a:r>
                      <a:endParaRPr lang="fr-F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$ 760,95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$ 72,29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R$688,66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Seta para a direita 19"/>
          <p:cNvSpPr/>
          <p:nvPr/>
        </p:nvSpPr>
        <p:spPr>
          <a:xfrm>
            <a:off x="7110483" y="4045689"/>
            <a:ext cx="272955" cy="16377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a direita 20"/>
          <p:cNvSpPr/>
          <p:nvPr/>
        </p:nvSpPr>
        <p:spPr>
          <a:xfrm>
            <a:off x="7110484" y="2292203"/>
            <a:ext cx="272955" cy="16377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a direita 21"/>
          <p:cNvSpPr/>
          <p:nvPr/>
        </p:nvSpPr>
        <p:spPr>
          <a:xfrm>
            <a:off x="7110484" y="2880008"/>
            <a:ext cx="272955" cy="1501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a direita 22"/>
          <p:cNvSpPr/>
          <p:nvPr/>
        </p:nvSpPr>
        <p:spPr>
          <a:xfrm>
            <a:off x="7110484" y="3454165"/>
            <a:ext cx="272955" cy="15012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29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7476" y="250289"/>
            <a:ext cx="8505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>
                <a:solidFill>
                  <a:schemeClr val="bg1"/>
                </a:solidFill>
              </a:rPr>
              <a:t>DIFERENÇA DO PLANO </a:t>
            </a:r>
            <a:r>
              <a:rPr lang="pt-BR" sz="2800" b="1" u="sng" dirty="0">
                <a:solidFill>
                  <a:srgbClr val="FFFF00"/>
                </a:solidFill>
              </a:rPr>
              <a:t>APUFSC</a:t>
            </a:r>
            <a:r>
              <a:rPr lang="pt-BR" sz="2800" b="1" u="sng" dirty="0">
                <a:solidFill>
                  <a:schemeClr val="bg1"/>
                </a:solidFill>
              </a:rPr>
              <a:t> PARA </a:t>
            </a:r>
            <a:r>
              <a:rPr lang="pt-BR" sz="2800" b="1" u="sng" dirty="0">
                <a:solidFill>
                  <a:srgbClr val="FFFF00"/>
                </a:solidFill>
              </a:rPr>
              <a:t>UFSC</a:t>
            </a:r>
            <a:endParaRPr lang="bg-BG" sz="25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6561" y="1014217"/>
            <a:ext cx="7041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Dados da UFSC considerando a última faixa etária ( 59 anos ou +)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174428"/>
              </p:ext>
            </p:extLst>
          </p:nvPr>
        </p:nvGraphicFramePr>
        <p:xfrm>
          <a:off x="317476" y="2042388"/>
          <a:ext cx="8505741" cy="2773224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338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39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MODALIDADES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3D9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MENSALIDADE REAJUSTADA </a:t>
                      </a:r>
                      <a:r>
                        <a:rPr lang="pt-BR" sz="1200" b="1" u="sng" strike="noStrike" dirty="0">
                          <a:effectLst/>
                        </a:rPr>
                        <a:t>APUFSC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3D9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MENSALIDADE </a:t>
                      </a:r>
                      <a:r>
                        <a:rPr lang="pt-BR" sz="1200" b="1" u="sng" strike="noStrike" dirty="0">
                          <a:effectLst/>
                        </a:rPr>
                        <a:t>UFSC COM A REDUÇÃO</a:t>
                      </a:r>
                      <a:r>
                        <a:rPr lang="pt-BR" sz="1200" b="1" u="sng" strike="noStrike" baseline="0" dirty="0">
                          <a:effectLst/>
                        </a:rPr>
                        <a:t> 9,5%</a:t>
                      </a:r>
                      <a:endParaRPr lang="pt-BR" sz="1200" b="1" u="sng" strike="noStrike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9525" marR="9525" marT="9525" marB="0" anchor="ctr">
                    <a:solidFill>
                      <a:srgbClr val="F3D9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DIFERENÇA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>
                          <a:effectLst/>
                        </a:rPr>
                        <a:t>UNIFLEX - AMB + HOS (NAC / 20% / APA)</a:t>
                      </a:r>
                      <a:endParaRPr lang="pt-B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2.552,09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990,74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1.561,35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>
                          <a:effectLst/>
                        </a:rPr>
                        <a:t>UNIFLEX - AMB + HOS (NAC / 20% / ENF)</a:t>
                      </a:r>
                      <a:endParaRPr lang="pt-B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1.890,70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859,68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1.031,02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66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>
                          <a:effectLst/>
                        </a:rPr>
                        <a:t>UNIFLEX - AMB + HOS (EST / 20% / APA)</a:t>
                      </a:r>
                      <a:endParaRPr lang="fr-F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2.194,27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900,82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1.293,45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>
                          <a:effectLst/>
                        </a:rPr>
                        <a:t>UNIFLEX - AMB + HOS (EST / 20% / ENF)</a:t>
                      </a:r>
                      <a:endParaRPr lang="fr-FR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1.619,94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688,66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err="1">
                          <a:effectLst/>
                        </a:rPr>
                        <a:t>R</a:t>
                      </a:r>
                      <a:r>
                        <a:rPr lang="pt-BR" sz="1200" b="1" u="none" strike="noStrike" dirty="0">
                          <a:effectLst/>
                        </a:rPr>
                        <a:t>$</a:t>
                      </a:r>
                      <a:r>
                        <a:rPr lang="bg-BG" sz="1200" b="1" u="none" strike="noStrike" dirty="0">
                          <a:effectLst/>
                        </a:rPr>
                        <a:t> </a:t>
                      </a:r>
                      <a:r>
                        <a:rPr lang="pt-BR" sz="1200" b="1" u="none" strike="noStrike" dirty="0">
                          <a:effectLst/>
                        </a:rPr>
                        <a:t>931,28</a:t>
                      </a:r>
                      <a:endParaRPr lang="pt-BR" sz="12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70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ENCAMINAMENTOS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82024" y="2463515"/>
            <a:ext cx="8622929" cy="3712593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pt-BR" dirty="0"/>
              <a:t>Os titulares</a:t>
            </a:r>
            <a:r>
              <a:rPr lang="bg-BG" dirty="0"/>
              <a:t> do plano UNIMED-APUFSC</a:t>
            </a:r>
            <a:r>
              <a:rPr lang="pt-BR" dirty="0"/>
              <a:t> que podem e </a:t>
            </a:r>
            <a:r>
              <a:rPr lang="bg-BG" dirty="0"/>
              <a:t>desejarem</a:t>
            </a:r>
            <a:r>
              <a:rPr lang="pt-BR" dirty="0"/>
              <a:t> </a:t>
            </a:r>
            <a:r>
              <a:rPr lang="bg-BG" dirty="0"/>
              <a:t>migrar </a:t>
            </a:r>
            <a:r>
              <a:rPr lang="pt-BR" dirty="0"/>
              <a:t>para </a:t>
            </a:r>
            <a:r>
              <a:rPr lang="bg-BG" dirty="0"/>
              <a:t>o Plano UNIMED-</a:t>
            </a:r>
            <a:r>
              <a:rPr lang="pt-BR" dirty="0"/>
              <a:t>UFSC devem fazer o pedido de inclusão na UFSC </a:t>
            </a:r>
            <a:r>
              <a:rPr lang="pt-BR" b="1" u="sng" dirty="0"/>
              <a:t>até o dia 10/09/2021</a:t>
            </a:r>
            <a:r>
              <a:rPr lang="pt-BR" dirty="0"/>
              <a:t>, para o plano começar a valer em 01/10/2021.</a:t>
            </a:r>
            <a:endParaRPr lang="bg-BG" dirty="0"/>
          </a:p>
          <a:p>
            <a:pPr algn="just">
              <a:buFont typeface="Wingdings" charset="2"/>
              <a:buChar char="q"/>
            </a:pPr>
            <a:r>
              <a:rPr lang="bg-BG" dirty="0">
                <a:solidFill>
                  <a:schemeClr val="tx1"/>
                </a:solidFill>
              </a:rPr>
              <a:t>D</a:t>
            </a:r>
            <a:r>
              <a:rPr lang="pt-BR" dirty="0" err="1">
                <a:solidFill>
                  <a:schemeClr val="tx1"/>
                </a:solidFill>
              </a:rPr>
              <a:t>evem</a:t>
            </a:r>
            <a:r>
              <a:rPr lang="pt-BR" dirty="0">
                <a:solidFill>
                  <a:schemeClr val="tx1"/>
                </a:solidFill>
              </a:rPr>
              <a:t> solicitar a exclusão do plano </a:t>
            </a:r>
            <a:r>
              <a:rPr lang="pt-BR" dirty="0" err="1">
                <a:solidFill>
                  <a:schemeClr val="tx1"/>
                </a:solidFill>
              </a:rPr>
              <a:t>Apufsc</a:t>
            </a:r>
            <a:r>
              <a:rPr lang="pt-BR" dirty="0">
                <a:solidFill>
                  <a:schemeClr val="tx1"/>
                </a:solidFill>
              </a:rPr>
              <a:t> na mesma data: </a:t>
            </a:r>
            <a:r>
              <a:rPr lang="pt-BR" b="1" dirty="0">
                <a:solidFill>
                  <a:schemeClr val="tx1"/>
                </a:solidFill>
              </a:rPr>
              <a:t>10/09/2021</a:t>
            </a:r>
            <a:r>
              <a:rPr lang="pt-BR" dirty="0">
                <a:solidFill>
                  <a:schemeClr val="tx1"/>
                </a:solidFill>
              </a:rPr>
              <a:t>. Passada esta data será</a:t>
            </a:r>
            <a:endParaRPr lang="bg-BG" dirty="0">
              <a:solidFill>
                <a:schemeClr val="tx1"/>
              </a:solidFill>
            </a:endParaRPr>
          </a:p>
          <a:p>
            <a:pPr algn="just">
              <a:buFont typeface="Wingdings" charset="2"/>
              <a:buChar char="q"/>
            </a:pPr>
            <a:r>
              <a:rPr lang="bg-BG" dirty="0"/>
              <a:t>Os que permenecerem </a:t>
            </a:r>
            <a:r>
              <a:rPr lang="pt-BR" dirty="0"/>
              <a:t>no plano </a:t>
            </a:r>
            <a:r>
              <a:rPr lang="bg-BG" dirty="0"/>
              <a:t>UNIMED-APUFSC</a:t>
            </a:r>
            <a:r>
              <a:rPr lang="pt-BR" dirty="0"/>
              <a:t> ter</a:t>
            </a:r>
            <a:r>
              <a:rPr lang="bg-BG" dirty="0"/>
              <a:t>ão</a:t>
            </a:r>
            <a:r>
              <a:rPr lang="pt-BR" dirty="0"/>
              <a:t> a mensalidade reajustada em 01/10/2021.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1042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970"/>
            <a:ext cx="8229600" cy="1508964"/>
          </a:xfrm>
        </p:spPr>
        <p:txBody>
          <a:bodyPr/>
          <a:lstStyle/>
          <a:p>
            <a:r>
              <a:rPr lang="bg-BG" dirty="0"/>
              <a:t>Telefones APUFSC</a:t>
            </a:r>
            <a:br>
              <a:rPr lang="bg-BG" dirty="0"/>
            </a:br>
            <a:r>
              <a:rPr lang="bg-BG" dirty="0"/>
              <a:t>para apoio aos sindicalizados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0568" y="3067863"/>
            <a:ext cx="7662864" cy="24223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HENRIQUE (48) 99144-3002</a:t>
            </a:r>
          </a:p>
          <a:p>
            <a:pPr marL="0" indent="0" algn="ctr">
              <a:buNone/>
            </a:pPr>
            <a:r>
              <a:rPr lang="pt-BR" dirty="0"/>
              <a:t>LISIÊ (48) 99944-0103</a:t>
            </a:r>
          </a:p>
          <a:p>
            <a:pPr marL="0" indent="0" algn="ctr">
              <a:buNone/>
            </a:pPr>
            <a:r>
              <a:rPr lang="pt-BR" dirty="0"/>
              <a:t>ZÉLIA (48) 99832-0127</a:t>
            </a:r>
          </a:p>
          <a:p>
            <a:pPr marL="0" indent="0" algn="ctr">
              <a:buNone/>
            </a:pPr>
            <a:r>
              <a:rPr lang="pt-BR" dirty="0"/>
              <a:t>Michelle: </a:t>
            </a:r>
            <a:r>
              <a:rPr lang="pt-BR" dirty="0" err="1"/>
              <a:t>michelle@apufsc.org.br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16298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4169</TotalTime>
  <Words>849</Words>
  <Application>Microsoft Macintosh PowerPoint</Application>
  <PresentationFormat>Apresentação na tela (4:3)</PresentationFormat>
  <Paragraphs>143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Calibri</vt:lpstr>
      <vt:lpstr>Calisto MT</vt:lpstr>
      <vt:lpstr>Wingdings</vt:lpstr>
      <vt:lpstr>Genesis</vt:lpstr>
      <vt:lpstr>Plano de Saúde Unimed - APUFSC</vt:lpstr>
      <vt:lpstr>Informações relevantes</vt:lpstr>
      <vt:lpstr>Informações relevantes</vt:lpstr>
      <vt:lpstr>O Plano de saúde  UNIMED-APUFSC</vt:lpstr>
      <vt:lpstr>Apresentação do PowerPoint</vt:lpstr>
      <vt:lpstr>Apresentação do PowerPoint</vt:lpstr>
      <vt:lpstr>Apresentação do PowerPoint</vt:lpstr>
      <vt:lpstr>ENCAMINAMENTOS</vt:lpstr>
      <vt:lpstr>Telefones APUFSC para apoio aos sindicalizados</vt:lpstr>
      <vt:lpstr>Encaminhamento Final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Autor Inêz Probst Lucena</dc:creator>
  <cp:lastModifiedBy>Romeu Bezerra</cp:lastModifiedBy>
  <cp:revision>65</cp:revision>
  <dcterms:created xsi:type="dcterms:W3CDTF">2020-11-14T17:24:03Z</dcterms:created>
  <dcterms:modified xsi:type="dcterms:W3CDTF">2021-08-26T18:11:40Z</dcterms:modified>
</cp:coreProperties>
</file>