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61" r:id="rId4"/>
    <p:sldId id="263" r:id="rId5"/>
    <p:sldId id="256" r:id="rId6"/>
    <p:sldId id="266" r:id="rId7"/>
    <p:sldId id="267" r:id="rId8"/>
    <p:sldId id="257" r:id="rId9"/>
    <p:sldId id="265" r:id="rId10"/>
    <p:sldId id="258" r:id="rId11"/>
    <p:sldId id="259" r:id="rId12"/>
    <p:sldId id="260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Chinho\apufsc%20salarios\Salarios%20ufsc\evolu&#231;&#227;o%20salarios%20titula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[1]Plan3!$C$13:$W$13</c:f>
              <c:numCache>
                <c:formatCode>General</c:formatCode>
                <c:ptCount val="21"/>
                <c:pt idx="0">
                  <c:v>18201.319211839957</c:v>
                </c:pt>
                <c:pt idx="1">
                  <c:v>16516.526627832554</c:v>
                </c:pt>
                <c:pt idx="2">
                  <c:v>19724.116289127818</c:v>
                </c:pt>
                <c:pt idx="3">
                  <c:v>18330.963093984978</c:v>
                </c:pt>
                <c:pt idx="4">
                  <c:v>18829.558176332579</c:v>
                </c:pt>
                <c:pt idx="5">
                  <c:v>18760.554034336052</c:v>
                </c:pt>
                <c:pt idx="6">
                  <c:v>19779.961346213739</c:v>
                </c:pt>
                <c:pt idx="7">
                  <c:v>21910.826905304421</c:v>
                </c:pt>
                <c:pt idx="8">
                  <c:v>23635.979638852627</c:v>
                </c:pt>
                <c:pt idx="9">
                  <c:v>22317.04243117047</c:v>
                </c:pt>
                <c:pt idx="10">
                  <c:v>21793.164630425992</c:v>
                </c:pt>
                <c:pt idx="11">
                  <c:v>23226.372917592056</c:v>
                </c:pt>
                <c:pt idx="12">
                  <c:v>25374.744870008624</c:v>
                </c:pt>
                <c:pt idx="13">
                  <c:v>25495.0350828929</c:v>
                </c:pt>
                <c:pt idx="14">
                  <c:v>23036.988418625569</c:v>
                </c:pt>
                <c:pt idx="15">
                  <c:v>23872.050435168861</c:v>
                </c:pt>
                <c:pt idx="16">
                  <c:v>23856.522670550723</c:v>
                </c:pt>
                <c:pt idx="17">
                  <c:v>24282.9369869113</c:v>
                </c:pt>
                <c:pt idx="18">
                  <c:v>23279.586796003561</c:v>
                </c:pt>
                <c:pt idx="19">
                  <c:v>22277.116551199542</c:v>
                </c:pt>
                <c:pt idx="20">
                  <c:v>20530.00999999998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5D7-3545-9BB4-F1A2C1229F71}"/>
            </c:ext>
          </c:extLst>
        </c:ser>
        <c:ser>
          <c:idx val="1"/>
          <c:order val="1"/>
          <c:marker>
            <c:symbol val="none"/>
          </c:marker>
          <c:val>
            <c:numRef>
              <c:f>[1]Plan3!$C$14:$W$14</c:f>
              <c:numCache>
                <c:formatCode>General</c:formatCode>
                <c:ptCount val="21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5D7-3545-9BB4-F1A2C1229F71}"/>
            </c:ext>
          </c:extLst>
        </c:ser>
        <c:ser>
          <c:idx val="2"/>
          <c:order val="2"/>
          <c:marker>
            <c:symbol val="none"/>
          </c:marker>
          <c:val>
            <c:numRef>
              <c:f>[1]Plan3!$C$15:$W$15</c:f>
              <c:numCache>
                <c:formatCode>General</c:formatCode>
                <c:ptCount val="21"/>
                <c:pt idx="0">
                  <c:v>15121.485266760001</c:v>
                </c:pt>
                <c:pt idx="1">
                  <c:v>13752.171625477642</c:v>
                </c:pt>
                <c:pt idx="2">
                  <c:v>16486.315957302078</c:v>
                </c:pt>
                <c:pt idx="3">
                  <c:v>15321.8549789053</c:v>
                </c:pt>
                <c:pt idx="4">
                  <c:v>16747.239012233014</c:v>
                </c:pt>
                <c:pt idx="5">
                  <c:v>16237.38511948128</c:v>
                </c:pt>
                <c:pt idx="6">
                  <c:v>18009.044199021413</c:v>
                </c:pt>
                <c:pt idx="7">
                  <c:v>20115.247391376226</c:v>
                </c:pt>
                <c:pt idx="8">
                  <c:v>22298.054164125399</c:v>
                </c:pt>
                <c:pt idx="9">
                  <c:v>21053.776002384475</c:v>
                </c:pt>
                <c:pt idx="10">
                  <c:v>21180.241066909552</c:v>
                </c:pt>
                <c:pt idx="11">
                  <c:v>22660.60847091144</c:v>
                </c:pt>
                <c:pt idx="12">
                  <c:v>23948.256633970697</c:v>
                </c:pt>
                <c:pt idx="13">
                  <c:v>25495.0350828929</c:v>
                </c:pt>
                <c:pt idx="14">
                  <c:v>23036.988418625569</c:v>
                </c:pt>
                <c:pt idx="15">
                  <c:v>23872.050435168861</c:v>
                </c:pt>
                <c:pt idx="16">
                  <c:v>23856.522670550723</c:v>
                </c:pt>
                <c:pt idx="17">
                  <c:v>24282.9369869113</c:v>
                </c:pt>
                <c:pt idx="18">
                  <c:v>23279.586796003561</c:v>
                </c:pt>
                <c:pt idx="19">
                  <c:v>22277.116551199542</c:v>
                </c:pt>
                <c:pt idx="20">
                  <c:v>20530.00999999998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5D7-3545-9BB4-F1A2C1229F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120832"/>
        <c:axId val="56122368"/>
      </c:lineChart>
      <c:catAx>
        <c:axId val="56120832"/>
        <c:scaling>
          <c:orientation val="minMax"/>
        </c:scaling>
        <c:delete val="0"/>
        <c:axPos val="b"/>
        <c:majorTickMark val="out"/>
        <c:minorTickMark val="none"/>
        <c:tickLblPos val="nextTo"/>
        <c:crossAx val="56122368"/>
        <c:crosses val="autoZero"/>
        <c:auto val="1"/>
        <c:lblAlgn val="ctr"/>
        <c:lblOffset val="100"/>
        <c:noMultiLvlLbl val="0"/>
      </c:catAx>
      <c:valAx>
        <c:axId val="561223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6120832"/>
        <c:crosses val="autoZero"/>
        <c:crossBetween val="between"/>
      </c:valAx>
    </c:plotArea>
    <c:legend>
      <c:legendPos val="r"/>
      <c:legendEntry>
        <c:idx val="1"/>
        <c:delete val="1"/>
      </c:legendEntry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0.08911</cdr:x>
      <cdr:y>0.48931</cdr:y>
    </cdr:from>
    <cdr:to>
      <cdr:x>0.09611</cdr:x>
      <cdr:y>0.79337</cdr:y>
    </cdr:to>
    <cdr:sp macro="" textlink="">
      <cdr:nvSpPr>
        <cdr:cNvPr id="3" name="Conector de seta reta 2"/>
        <cdr:cNvSpPr/>
      </cdr:nvSpPr>
      <cdr:spPr>
        <a:xfrm xmlns:a="http://schemas.openxmlformats.org/drawingml/2006/main" rot="16200000" flipV="1">
          <a:off x="30437" y="2687413"/>
          <a:ext cx="1286208" cy="50938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pt-BR"/>
        </a:p>
      </cdr:txBody>
    </cdr:sp>
  </cdr:relSizeAnchor>
  <cdr:relSizeAnchor xmlns:cdr="http://schemas.openxmlformats.org/drawingml/2006/chartDrawing">
    <cdr:from>
      <cdr:x>0.58416</cdr:x>
      <cdr:y>0.18289</cdr:y>
    </cdr:from>
    <cdr:to>
      <cdr:x>0.59044</cdr:x>
      <cdr:y>0.72763</cdr:y>
    </cdr:to>
    <cdr:sp macro="" textlink="">
      <cdr:nvSpPr>
        <cdr:cNvPr id="5" name="Conector de seta reta 4"/>
        <cdr:cNvSpPr/>
      </cdr:nvSpPr>
      <cdr:spPr>
        <a:xfrm xmlns:a="http://schemas.openxmlformats.org/drawingml/2006/main" rot="5400000" flipH="1">
          <a:off x="3119178" y="1902927"/>
          <a:ext cx="2304260" cy="45673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pt-BR"/>
        </a:p>
      </cdr:txBody>
    </cdr:sp>
  </cdr:relSizeAnchor>
  <cdr:relSizeAnchor xmlns:cdr="http://schemas.openxmlformats.org/drawingml/2006/chartDrawing">
    <cdr:from>
      <cdr:x>0.85149</cdr:x>
      <cdr:y>0.35312</cdr:y>
    </cdr:from>
    <cdr:to>
      <cdr:x>0.85566</cdr:x>
      <cdr:y>0.78368</cdr:y>
    </cdr:to>
    <cdr:sp macro="" textlink="">
      <cdr:nvSpPr>
        <cdr:cNvPr id="7" name="Conector de seta reta 6"/>
        <cdr:cNvSpPr/>
      </cdr:nvSpPr>
      <cdr:spPr>
        <a:xfrm xmlns:a="http://schemas.openxmlformats.org/drawingml/2006/main" rot="16200000" flipV="1">
          <a:off x="5297213" y="2389188"/>
          <a:ext cx="1821277" cy="30328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pt-BR"/>
        </a:p>
      </cdr:txBody>
    </cdr:sp>
  </cdr:relSizeAnchor>
  <cdr:relSizeAnchor xmlns:cdr="http://schemas.openxmlformats.org/drawingml/2006/chartDrawing">
    <cdr:from>
      <cdr:x>0.07921</cdr:x>
      <cdr:y>0.82977</cdr:y>
    </cdr:from>
    <cdr:to>
      <cdr:x>0.15842</cdr:x>
      <cdr:y>0.88084</cdr:y>
    </cdr:to>
    <cdr:sp macro="" textlink="">
      <cdr:nvSpPr>
        <cdr:cNvPr id="6" name="CaixaDeTexto 5"/>
        <cdr:cNvSpPr txBox="1"/>
      </cdr:nvSpPr>
      <cdr:spPr>
        <a:xfrm xmlns:a="http://schemas.openxmlformats.org/drawingml/2006/main">
          <a:off x="576064" y="3509938"/>
          <a:ext cx="576064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100" dirty="0"/>
            <a:t>Jan 02</a:t>
          </a:r>
        </a:p>
      </cdr:txBody>
    </cdr:sp>
  </cdr:relSizeAnchor>
  <cdr:relSizeAnchor xmlns:cdr="http://schemas.openxmlformats.org/drawingml/2006/chartDrawing">
    <cdr:from>
      <cdr:x>0.54455</cdr:x>
      <cdr:y>0.79572</cdr:y>
    </cdr:from>
    <cdr:to>
      <cdr:x>0.66337</cdr:x>
      <cdr:y>0.86382</cdr:y>
    </cdr:to>
    <cdr:sp macro="" textlink="">
      <cdr:nvSpPr>
        <cdr:cNvPr id="8" name="CaixaDeTexto 7"/>
        <cdr:cNvSpPr txBox="1"/>
      </cdr:nvSpPr>
      <cdr:spPr>
        <a:xfrm xmlns:a="http://schemas.openxmlformats.org/drawingml/2006/main">
          <a:off x="3960440" y="3365922"/>
          <a:ext cx="86409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100" dirty="0"/>
            <a:t>Jan 15</a:t>
          </a:r>
        </a:p>
      </cdr:txBody>
    </cdr:sp>
  </cdr:relSizeAnchor>
  <cdr:relSizeAnchor xmlns:cdr="http://schemas.openxmlformats.org/drawingml/2006/chartDrawing">
    <cdr:from>
      <cdr:x>0.82178</cdr:x>
      <cdr:y>0.81275</cdr:y>
    </cdr:from>
    <cdr:to>
      <cdr:x>0.90099</cdr:x>
      <cdr:y>0.86382</cdr:y>
    </cdr:to>
    <cdr:sp macro="" textlink="">
      <cdr:nvSpPr>
        <cdr:cNvPr id="9" name="CaixaDeTexto 8"/>
        <cdr:cNvSpPr txBox="1"/>
      </cdr:nvSpPr>
      <cdr:spPr>
        <a:xfrm xmlns:a="http://schemas.openxmlformats.org/drawingml/2006/main">
          <a:off x="5976664" y="3437930"/>
          <a:ext cx="576064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100" dirty="0"/>
            <a:t>Jan 22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1EFC-A72D-4595-BAFE-EA23FEB09B71}" type="datetimeFigureOut">
              <a:rPr lang="pt-BR" smtClean="0"/>
              <a:pPr/>
              <a:t>13/01/2022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03-17FA-4C6E-9CD4-0918A7F4AD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1EFC-A72D-4595-BAFE-EA23FEB09B71}" type="datetimeFigureOut">
              <a:rPr lang="pt-BR" smtClean="0"/>
              <a:pPr/>
              <a:t>13/01/2022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03-17FA-4C6E-9CD4-0918A7F4AD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1EFC-A72D-4595-BAFE-EA23FEB09B71}" type="datetimeFigureOut">
              <a:rPr lang="pt-BR" smtClean="0"/>
              <a:pPr/>
              <a:t>13/01/2022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03-17FA-4C6E-9CD4-0918A7F4AD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1EFC-A72D-4595-BAFE-EA23FEB09B71}" type="datetimeFigureOut">
              <a:rPr lang="pt-BR" smtClean="0"/>
              <a:pPr/>
              <a:t>13/01/2022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03-17FA-4C6E-9CD4-0918A7F4AD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1EFC-A72D-4595-BAFE-EA23FEB09B71}" type="datetimeFigureOut">
              <a:rPr lang="pt-BR" smtClean="0"/>
              <a:pPr/>
              <a:t>13/01/2022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03-17FA-4C6E-9CD4-0918A7F4AD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1EFC-A72D-4595-BAFE-EA23FEB09B71}" type="datetimeFigureOut">
              <a:rPr lang="pt-BR" smtClean="0"/>
              <a:pPr/>
              <a:t>13/01/2022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03-17FA-4C6E-9CD4-0918A7F4AD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1EFC-A72D-4595-BAFE-EA23FEB09B71}" type="datetimeFigureOut">
              <a:rPr lang="pt-BR" smtClean="0"/>
              <a:pPr/>
              <a:t>13/01/2022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03-17FA-4C6E-9CD4-0918A7F4AD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1EFC-A72D-4595-BAFE-EA23FEB09B71}" type="datetimeFigureOut">
              <a:rPr lang="pt-BR" smtClean="0"/>
              <a:pPr/>
              <a:t>13/01/2022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03-17FA-4C6E-9CD4-0918A7F4AD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1EFC-A72D-4595-BAFE-EA23FEB09B71}" type="datetimeFigureOut">
              <a:rPr lang="pt-BR" smtClean="0"/>
              <a:pPr/>
              <a:t>13/01/2022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03-17FA-4C6E-9CD4-0918A7F4AD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1EFC-A72D-4595-BAFE-EA23FEB09B71}" type="datetimeFigureOut">
              <a:rPr lang="pt-BR" smtClean="0"/>
              <a:pPr/>
              <a:t>13/01/2022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03-17FA-4C6E-9CD4-0918A7F4AD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B1EFC-A72D-4595-BAFE-EA23FEB09B71}" type="datetimeFigureOut">
              <a:rPr lang="pt-BR" smtClean="0"/>
              <a:pPr/>
              <a:t>13/01/2022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DA003-17FA-4C6E-9CD4-0918A7F4AD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B1EFC-A72D-4595-BAFE-EA23FEB09B71}" type="datetimeFigureOut">
              <a:rPr lang="pt-BR" smtClean="0"/>
              <a:pPr/>
              <a:t>13/01/2022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DA003-17FA-4C6E-9CD4-0918A7F4AD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5112568"/>
          </a:xfrm>
        </p:spPr>
        <p:txBody>
          <a:bodyPr>
            <a:normAutofit fontScale="90000"/>
          </a:bodyPr>
          <a:lstStyle/>
          <a:p>
            <a:br>
              <a:rPr lang="pt-BR" dirty="0"/>
            </a:br>
            <a:r>
              <a:rPr lang="pt-BR" dirty="0"/>
              <a:t>Evolução dos salários dos professores, perdas, necessidade de reposições.</a:t>
            </a:r>
            <a:br>
              <a:rPr lang="pt-BR" dirty="0"/>
            </a:br>
            <a:br>
              <a:rPr lang="pt-BR" dirty="0"/>
            </a:br>
            <a:r>
              <a:rPr lang="pt-BR" sz="2800" dirty="0"/>
              <a:t>Elaboração dos professores:</a:t>
            </a:r>
            <a:br>
              <a:rPr lang="pt-BR" sz="2800" dirty="0"/>
            </a:br>
            <a:r>
              <a:rPr lang="pt-BR" sz="2800" dirty="0"/>
              <a:t>Nelson </a:t>
            </a:r>
            <a:r>
              <a:rPr lang="pt-BR" sz="2800" dirty="0" err="1"/>
              <a:t>Casarotto</a:t>
            </a:r>
            <a:r>
              <a:rPr lang="pt-BR" sz="2800" dirty="0"/>
              <a:t> e </a:t>
            </a:r>
            <a:r>
              <a:rPr lang="pt-BR" sz="2800" dirty="0" err="1"/>
              <a:t>Néstor</a:t>
            </a:r>
            <a:r>
              <a:rPr lang="pt-BR" sz="2800" dirty="0"/>
              <a:t> Roqueiro</a:t>
            </a:r>
            <a:br>
              <a:rPr lang="pt-BR" sz="2800" dirty="0"/>
            </a:br>
            <a:br>
              <a:rPr lang="pt-BR" sz="2800" dirty="0"/>
            </a:br>
            <a:r>
              <a:rPr lang="pt-BR" sz="2800" dirty="0"/>
              <a:t>Fonte dos dados: DIEESE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pt-BR" sz="2700" b="1" dirty="0">
                <a:solidFill>
                  <a:srgbClr val="FF0000"/>
                </a:solidFill>
              </a:rPr>
              <a:t>Nível A DE </a:t>
            </a:r>
            <a:r>
              <a:rPr lang="pt-BR" sz="2700" b="1" dirty="0" err="1">
                <a:solidFill>
                  <a:srgbClr val="FF0000"/>
                </a:solidFill>
              </a:rPr>
              <a:t>aperf</a:t>
            </a:r>
            <a:r>
              <a:rPr lang="pt-BR" sz="2700" b="1" dirty="0">
                <a:solidFill>
                  <a:srgbClr val="FF0000"/>
                </a:solidFill>
              </a:rPr>
              <a:t>.</a:t>
            </a:r>
            <a:r>
              <a:rPr lang="pt-BR" sz="2700" dirty="0"/>
              <a:t>:  perda e necessidade de correção de março 2015 a jan 22 pelo IPCA</a:t>
            </a:r>
            <a:br>
              <a:rPr lang="pt-BR" sz="2700" dirty="0"/>
            </a:br>
            <a:r>
              <a:rPr lang="pt-BR" sz="2700" dirty="0"/>
              <a:t>E jan de 23 considerando 10% de IPCA em 2022. Adaptado de DIEESE</a:t>
            </a:r>
            <a:br>
              <a:rPr lang="pt-BR" dirty="0"/>
            </a:b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23532" y="1484783"/>
          <a:ext cx="8424936" cy="4896546"/>
        </p:xfrm>
        <a:graphic>
          <a:graphicData uri="http://schemas.openxmlformats.org/drawingml/2006/table">
            <a:tbl>
              <a:tblPr/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842779"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mar/15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jan/22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5430"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Base   4014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4472,64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corrig</a:t>
                      </a: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inf</a:t>
                      </a: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até jan 22 e jan 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necessidade de reposição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2779"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Titulação 447,26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352,98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2779"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4461,26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4825,62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6580,359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0,733337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0,266663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0,36363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em jan 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2779"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7236,164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0,666875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0,333125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0,49953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em jan 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6" name="Conector de seta reta 5"/>
          <p:cNvCxnSpPr/>
          <p:nvPr/>
        </p:nvCxnSpPr>
        <p:spPr>
          <a:xfrm>
            <a:off x="3563888" y="3861048"/>
            <a:ext cx="0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/>
          <p:cNvCxnSpPr/>
          <p:nvPr/>
        </p:nvCxnSpPr>
        <p:spPr>
          <a:xfrm>
            <a:off x="5292080" y="3861048"/>
            <a:ext cx="0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/>
          <p:cNvCxnSpPr/>
          <p:nvPr/>
        </p:nvCxnSpPr>
        <p:spPr>
          <a:xfrm>
            <a:off x="7308304" y="3933056"/>
            <a:ext cx="0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ta em curva para cima 10"/>
          <p:cNvSpPr/>
          <p:nvPr/>
        </p:nvSpPr>
        <p:spPr>
          <a:xfrm>
            <a:off x="899592" y="5589240"/>
            <a:ext cx="2664296" cy="50405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907704" y="573325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Ipca</a:t>
            </a:r>
            <a:endParaRPr lang="pt-BR" dirty="0"/>
          </a:p>
        </p:txBody>
      </p:sp>
      <p:cxnSp>
        <p:nvCxnSpPr>
          <p:cNvPr id="14" name="Conector de seta reta 13"/>
          <p:cNvCxnSpPr/>
          <p:nvPr/>
        </p:nvCxnSpPr>
        <p:spPr>
          <a:xfrm>
            <a:off x="2267744" y="5445224"/>
            <a:ext cx="86409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2411760" y="5085184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perda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Síntese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507288" cy="4137323"/>
          </a:xfrm>
        </p:spPr>
        <p:txBody>
          <a:bodyPr/>
          <a:lstStyle/>
          <a:p>
            <a:r>
              <a:rPr lang="pt-BR" dirty="0"/>
              <a:t>Perda do salário </a:t>
            </a:r>
            <a:r>
              <a:rPr lang="pt-BR" dirty="0" err="1"/>
              <a:t>jan</a:t>
            </a:r>
            <a:r>
              <a:rPr lang="pt-BR" dirty="0"/>
              <a:t> 2022 em relação ao salário de mar 2015 corrigido pelo IPCA:</a:t>
            </a:r>
          </a:p>
          <a:p>
            <a:r>
              <a:rPr lang="pt-BR" dirty="0"/>
              <a:t>Titular DE doutor	23,5%	reposição 30,8%                                   </a:t>
            </a:r>
          </a:p>
          <a:p>
            <a:r>
              <a:rPr lang="pt-BR" dirty="0"/>
              <a:t>ADJ 4 DE mestre	28,2%	reposição 39,3%</a:t>
            </a:r>
          </a:p>
          <a:p>
            <a:r>
              <a:rPr lang="pt-BR" dirty="0"/>
              <a:t>ADJ 1 DE doutor	36,6%	reposição 57,6%</a:t>
            </a:r>
          </a:p>
          <a:p>
            <a:r>
              <a:rPr lang="pt-BR" dirty="0"/>
              <a:t>Nível A DE </a:t>
            </a:r>
            <a:r>
              <a:rPr lang="pt-BR" dirty="0" err="1"/>
              <a:t>aperf</a:t>
            </a:r>
            <a:r>
              <a:rPr lang="pt-BR" dirty="0"/>
              <a:t>.	26,7%	reposição 36,4%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 se a inflação IPCA em 2022 for de 10% e não tivermos aumento?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88840"/>
            <a:ext cx="8435280" cy="413732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pt-BR" dirty="0"/>
              <a:t>Perda do salário </a:t>
            </a:r>
            <a:r>
              <a:rPr lang="pt-BR" dirty="0" err="1"/>
              <a:t>jan</a:t>
            </a:r>
            <a:r>
              <a:rPr lang="pt-BR" dirty="0"/>
              <a:t> 2023 em relação ao salário de mar 2015 corrigido pelo IPCA:</a:t>
            </a:r>
          </a:p>
          <a:p>
            <a:r>
              <a:rPr lang="pt-BR" dirty="0"/>
              <a:t>Titular DE doutor	30,5%	reposição 43,8%                                   </a:t>
            </a:r>
          </a:p>
          <a:p>
            <a:r>
              <a:rPr lang="pt-BR" dirty="0"/>
              <a:t>ADJ 4 DE mestre	34,7% 	reposição 53,2%</a:t>
            </a:r>
          </a:p>
          <a:p>
            <a:r>
              <a:rPr lang="pt-BR" dirty="0"/>
              <a:t>ADJ 1 DE doutor	41,0%	reposição 73,4%</a:t>
            </a:r>
          </a:p>
          <a:p>
            <a:r>
              <a:rPr lang="pt-BR" dirty="0"/>
              <a:t>Nível A DE </a:t>
            </a:r>
            <a:r>
              <a:rPr lang="pt-BR" dirty="0" err="1"/>
              <a:t>aperf</a:t>
            </a:r>
            <a:r>
              <a:rPr lang="pt-BR" dirty="0"/>
              <a:t>.	33,3%	reposição 50,0%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8998"/>
          </a:xfrm>
        </p:spPr>
        <p:txBody>
          <a:bodyPr>
            <a:normAutofit fontScale="90000"/>
          </a:bodyPr>
          <a:lstStyle/>
          <a:p>
            <a:r>
              <a:rPr lang="pt-BR" dirty="0"/>
              <a:t>Relembrando 2016: Evolução dos salários corrigidos para jan 16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008" y="1412776"/>
            <a:ext cx="8683144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228008" y="1331476"/>
            <a:ext cx="45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Sal.</a:t>
            </a:r>
          </a:p>
        </p:txBody>
      </p:sp>
    </p:spTree>
    <p:extLst>
      <p:ext uri="{BB962C8B-B14F-4D97-AF65-F5344CB8AC3E}">
        <p14:creationId xmlns:p14="http://schemas.microsoft.com/office/powerpoint/2010/main" val="1066940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8062664" cy="1224135"/>
          </a:xfrm>
        </p:spPr>
        <p:txBody>
          <a:bodyPr>
            <a:normAutofit fontScale="90000"/>
          </a:bodyPr>
          <a:lstStyle/>
          <a:p>
            <a:r>
              <a:rPr lang="pt-BR" dirty="0"/>
              <a:t>Relembrando: estudo feito em out/21 supondo IPCA em 2021 de 8,51% </a:t>
            </a:r>
          </a:p>
        </p:txBody>
      </p:sp>
      <p:graphicFrame>
        <p:nvGraphicFramePr>
          <p:cNvPr id="4" name="Gráfico 3"/>
          <p:cNvGraphicFramePr/>
          <p:nvPr/>
        </p:nvGraphicFramePr>
        <p:xfrm>
          <a:off x="1115616" y="1719262"/>
          <a:ext cx="7272808" cy="4230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4932040" y="6093296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tx2"/>
                </a:solidFill>
              </a:rPr>
              <a:t>Azul:</a:t>
            </a:r>
            <a:r>
              <a:rPr lang="pt-BR" b="1" dirty="0"/>
              <a:t> </a:t>
            </a:r>
            <a:r>
              <a:rPr lang="pt-BR" dirty="0"/>
              <a:t>titular DE doutor</a:t>
            </a:r>
          </a:p>
          <a:p>
            <a:r>
              <a:rPr lang="pt-BR" b="1" dirty="0">
                <a:solidFill>
                  <a:schemeClr val="accent3">
                    <a:lumMod val="50000"/>
                  </a:schemeClr>
                </a:solidFill>
              </a:rPr>
              <a:t>Verde:</a:t>
            </a:r>
            <a:r>
              <a:rPr lang="pt-BR" dirty="0"/>
              <a:t> de adj4 a titular</a:t>
            </a:r>
          </a:p>
        </p:txBody>
      </p:sp>
      <p:sp>
        <p:nvSpPr>
          <p:cNvPr id="7" name="Elipse 6"/>
          <p:cNvSpPr/>
          <p:nvPr/>
        </p:nvSpPr>
        <p:spPr>
          <a:xfrm>
            <a:off x="4860032" y="2276872"/>
            <a:ext cx="1728192" cy="57606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755576" y="1412776"/>
            <a:ext cx="936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Sal bruto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0306"/>
          </a:xfrm>
        </p:spPr>
        <p:txBody>
          <a:bodyPr>
            <a:normAutofit fontScale="90000"/>
          </a:bodyPr>
          <a:lstStyle/>
          <a:p>
            <a:pPr algn="l"/>
            <a:br>
              <a:rPr lang="pt-BR" sz="6000" dirty="0"/>
            </a:br>
            <a:br>
              <a:rPr lang="pt-BR" sz="6000" dirty="0"/>
            </a:br>
            <a:br>
              <a:rPr lang="pt-BR" sz="6000" dirty="0"/>
            </a:br>
            <a:br>
              <a:rPr lang="pt-BR" sz="6000" dirty="0"/>
            </a:br>
            <a:br>
              <a:rPr lang="pt-BR" sz="6000" dirty="0"/>
            </a:br>
            <a:r>
              <a:rPr lang="pt-BR" sz="6000" dirty="0"/>
              <a:t>ESTUDO DO DIEESE</a:t>
            </a:r>
            <a:br>
              <a:rPr lang="pt-BR" sz="6000" dirty="0"/>
            </a:br>
            <a:r>
              <a:rPr lang="pt-BR" sz="6000" dirty="0"/>
              <a:t>síntese para : </a:t>
            </a:r>
            <a:br>
              <a:rPr lang="pt-BR" sz="6000" dirty="0"/>
            </a:br>
            <a:br>
              <a:rPr lang="pt-BR" sz="6000" dirty="0"/>
            </a:br>
            <a:br>
              <a:rPr lang="pt-BR" sz="6000" dirty="0"/>
            </a:br>
            <a:r>
              <a:rPr lang="pt-BR" sz="3100" dirty="0"/>
              <a:t>Topo: titular DE doutor</a:t>
            </a:r>
            <a:br>
              <a:rPr lang="pt-BR" sz="3100" dirty="0"/>
            </a:br>
            <a:r>
              <a:rPr lang="pt-BR" sz="3100" dirty="0"/>
              <a:t>Intermediário: ADJ4 DE mestrado</a:t>
            </a:r>
            <a:br>
              <a:rPr lang="pt-BR" sz="3100" dirty="0"/>
            </a:br>
            <a:r>
              <a:rPr lang="pt-BR" sz="3100" dirty="0"/>
              <a:t>Ingresso:</a:t>
            </a:r>
            <a:br>
              <a:rPr lang="pt-BR" sz="3100" dirty="0"/>
            </a:br>
            <a:r>
              <a:rPr lang="pt-BR" sz="3100" dirty="0"/>
              <a:t>ADJ1 DE doutor</a:t>
            </a:r>
            <a:br>
              <a:rPr lang="pt-BR" sz="3100" dirty="0"/>
            </a:br>
            <a:r>
              <a:rPr lang="pt-BR" sz="3100" dirty="0"/>
              <a:t>“A” DE aperfeiçoamento</a:t>
            </a:r>
            <a:br>
              <a:rPr lang="pt-BR" sz="6000" dirty="0"/>
            </a:br>
            <a:br>
              <a:rPr lang="pt-BR" dirty="0"/>
            </a:b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301525"/>
              </p:ext>
            </p:extLst>
          </p:nvPr>
        </p:nvGraphicFramePr>
        <p:xfrm>
          <a:off x="323530" y="1268761"/>
          <a:ext cx="8640960" cy="5184576"/>
        </p:xfrm>
        <a:graphic>
          <a:graphicData uri="http://schemas.openxmlformats.org/drawingml/2006/table">
            <a:tbl>
              <a:tblPr/>
              <a:tblGrid>
                <a:gridCol w="864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727696"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mar/15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jan/22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9208"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Base 6684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9548,84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corrig</a:t>
                      </a:r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inf</a:t>
                      </a:r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até jan 22 e jan 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necessidade de reposição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4988"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Titulação</a:t>
                      </a:r>
                      <a:r>
                        <a:rPr lang="pt-BR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10981,17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10373,74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4988"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17665,17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19922,58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26056,13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0,764603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0,235397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0,307869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em jan 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769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28652,91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0,695307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0,304693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0,438213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em jan 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611560" y="476672"/>
            <a:ext cx="8208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</a:rPr>
              <a:t>Titular DE doutor</a:t>
            </a:r>
            <a:r>
              <a:rPr lang="pt-BR" sz="2000" dirty="0"/>
              <a:t>:  perda e necessidade de correção de março 2015 a jan 22 pelo IPCA</a:t>
            </a:r>
          </a:p>
          <a:p>
            <a:r>
              <a:rPr lang="pt-BR" sz="2000" dirty="0"/>
              <a:t>E jan de 2023 considerando 10% de IPCA em 2022. Adaptado de DIEESE</a:t>
            </a:r>
          </a:p>
        </p:txBody>
      </p:sp>
      <p:cxnSp>
        <p:nvCxnSpPr>
          <p:cNvPr id="7" name="Conector de seta reta 6"/>
          <p:cNvCxnSpPr/>
          <p:nvPr/>
        </p:nvCxnSpPr>
        <p:spPr>
          <a:xfrm>
            <a:off x="3131840" y="4077072"/>
            <a:ext cx="0" cy="1296144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>
            <a:off x="4932040" y="4077072"/>
            <a:ext cx="0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de seta reta 10"/>
          <p:cNvCxnSpPr/>
          <p:nvPr/>
        </p:nvCxnSpPr>
        <p:spPr>
          <a:xfrm>
            <a:off x="6876256" y="4005064"/>
            <a:ext cx="0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eta em curva para cima 21"/>
          <p:cNvSpPr/>
          <p:nvPr/>
        </p:nvSpPr>
        <p:spPr>
          <a:xfrm>
            <a:off x="755576" y="5733256"/>
            <a:ext cx="2520280" cy="57606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1691680" y="622802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ipca</a:t>
            </a:r>
            <a:endParaRPr lang="pt-BR" dirty="0"/>
          </a:p>
        </p:txBody>
      </p:sp>
      <p:cxnSp>
        <p:nvCxnSpPr>
          <p:cNvPr id="29" name="Conector de seta reta 28"/>
          <p:cNvCxnSpPr/>
          <p:nvPr/>
        </p:nvCxnSpPr>
        <p:spPr>
          <a:xfrm>
            <a:off x="2123728" y="5589240"/>
            <a:ext cx="86409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ixaDeTexto 29"/>
          <p:cNvSpPr txBox="1"/>
          <p:nvPr/>
        </p:nvSpPr>
        <p:spPr>
          <a:xfrm>
            <a:off x="2267744" y="5301208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perda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Esclarecimentos:</a:t>
            </a:r>
            <a:br>
              <a:rPr lang="pt-BR" dirty="0"/>
            </a:br>
            <a:r>
              <a:rPr lang="pt-BR" dirty="0"/>
              <a:t>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 </a:t>
            </a:r>
            <a:r>
              <a:rPr lang="pt-BR" b="1" dirty="0"/>
              <a:t>perda</a:t>
            </a:r>
            <a:r>
              <a:rPr lang="pt-BR" dirty="0"/>
              <a:t> é diferença percentual entre o salário atual (jan 22) e o salário de março de 2015 corrigido pela inflação (pico), tendo por base este último. Assim, na lâmina anterior, o</a:t>
            </a:r>
            <a:r>
              <a:rPr lang="pt-BR" dirty="0">
                <a:solidFill>
                  <a:srgbClr val="000000"/>
                </a:solidFill>
              </a:rPr>
              <a:t> salário de 2015 corrigido </a:t>
            </a:r>
            <a:r>
              <a:rPr lang="pt-BR" dirty="0" err="1">
                <a:solidFill>
                  <a:srgbClr val="000000"/>
                </a:solidFill>
              </a:rPr>
              <a:t>R</a:t>
            </a:r>
            <a:r>
              <a:rPr lang="pt-BR" dirty="0">
                <a:solidFill>
                  <a:srgbClr val="000000"/>
                </a:solidFill>
              </a:rPr>
              <a:t>$ 26.056,13, menos o </a:t>
            </a:r>
            <a:r>
              <a:rPr lang="pt-BR" dirty="0"/>
              <a:t>salário atual </a:t>
            </a:r>
            <a:r>
              <a:rPr lang="pt-BR" dirty="0" err="1"/>
              <a:t>R</a:t>
            </a:r>
            <a:r>
              <a:rPr lang="pt-BR" dirty="0"/>
              <a:t>$ </a:t>
            </a:r>
            <a:r>
              <a:rPr lang="pt-BR" dirty="0">
                <a:solidFill>
                  <a:srgbClr val="000000"/>
                </a:solidFill>
              </a:rPr>
              <a:t>19.922,58 dá </a:t>
            </a:r>
            <a:r>
              <a:rPr lang="pt-BR" dirty="0" err="1">
                <a:solidFill>
                  <a:srgbClr val="000000"/>
                </a:solidFill>
              </a:rPr>
              <a:t>R</a:t>
            </a:r>
            <a:r>
              <a:rPr lang="pt-BR" dirty="0">
                <a:solidFill>
                  <a:srgbClr val="000000"/>
                </a:solidFill>
              </a:rPr>
              <a:t>$ 6.133,55, que corresponde a 23,5% de </a:t>
            </a:r>
            <a:r>
              <a:rPr lang="pt-BR" dirty="0" err="1">
                <a:solidFill>
                  <a:srgbClr val="000000"/>
                </a:solidFill>
              </a:rPr>
              <a:t>R</a:t>
            </a:r>
            <a:r>
              <a:rPr lang="pt-BR" dirty="0">
                <a:solidFill>
                  <a:srgbClr val="000000"/>
                </a:solidFill>
              </a:rPr>
              <a:t>$ 26.056,13. </a:t>
            </a:r>
            <a:r>
              <a:rPr lang="pt-BR" dirty="0"/>
              <a:t>Perdeu-se 23,5% do poder de compra.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Esclarecimentos:</a:t>
            </a:r>
            <a:br>
              <a:rPr lang="pt-BR" dirty="0"/>
            </a:br>
            <a:r>
              <a:rPr lang="pt-BR" dirty="0"/>
              <a:t>2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A </a:t>
            </a:r>
            <a:r>
              <a:rPr lang="pt-BR" b="1" dirty="0"/>
              <a:t>necessidade de reposição </a:t>
            </a:r>
            <a:r>
              <a:rPr lang="pt-BR" dirty="0"/>
              <a:t>é a diferença percentual entre o salário de março de 2015 corrigido pela inflação (pico) e o salário atual (jan 22), tendo este último como base. Assim, na lâmina do titular DE doutor, o salário de março de 2015 corrigido </a:t>
            </a:r>
            <a:r>
              <a:rPr lang="pt-BR" dirty="0" err="1"/>
              <a:t>R</a:t>
            </a:r>
            <a:r>
              <a:rPr lang="pt-BR" dirty="0"/>
              <a:t>$ 26.056,13, menos o salário atual </a:t>
            </a:r>
            <a:r>
              <a:rPr lang="pt-BR" dirty="0" err="1"/>
              <a:t>R</a:t>
            </a:r>
            <a:r>
              <a:rPr lang="pt-BR" dirty="0"/>
              <a:t>$ 19.922,58 dá </a:t>
            </a:r>
            <a:r>
              <a:rPr lang="pt-BR" dirty="0" err="1"/>
              <a:t>R</a:t>
            </a:r>
            <a:r>
              <a:rPr lang="pt-BR" dirty="0"/>
              <a:t>$ 6.133,55, que corresponde a 30,79% de </a:t>
            </a:r>
            <a:r>
              <a:rPr lang="pt-BR" dirty="0" err="1"/>
              <a:t>R</a:t>
            </a:r>
            <a:r>
              <a:rPr lang="pt-BR" dirty="0"/>
              <a:t>$ 19.922,58. </a:t>
            </a:r>
          </a:p>
          <a:p>
            <a:pPr marL="314325" indent="0">
              <a:buNone/>
            </a:pPr>
            <a:r>
              <a:rPr lang="pt-BR" dirty="0"/>
              <a:t>Para recuperar o pode de compra de março de 2015, é necessário acrescentar 30,79% ao salário atual.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pt-BR" sz="2700" b="1" dirty="0" err="1">
                <a:solidFill>
                  <a:srgbClr val="FF0000"/>
                </a:solidFill>
              </a:rPr>
              <a:t>Adj</a:t>
            </a:r>
            <a:r>
              <a:rPr lang="pt-BR" sz="2700" b="1" dirty="0">
                <a:solidFill>
                  <a:srgbClr val="FF0000"/>
                </a:solidFill>
              </a:rPr>
              <a:t> 4 DE mestre</a:t>
            </a:r>
            <a:r>
              <a:rPr lang="pt-BR" sz="2700" dirty="0"/>
              <a:t>:  perda e necessidade de correção de março 2015 a jan 22 pelo IPCA</a:t>
            </a:r>
            <a:br>
              <a:rPr lang="pt-BR" sz="2700" dirty="0"/>
            </a:br>
            <a:r>
              <a:rPr lang="pt-BR" sz="2700" dirty="0"/>
              <a:t>E jan de 23 considerando 10% de IPCA em 2022. Adaptado de: DIEESE</a:t>
            </a:r>
            <a:br>
              <a:rPr lang="pt-BR" dirty="0"/>
            </a:b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79514" y="1412779"/>
          <a:ext cx="8964486" cy="5184572"/>
        </p:xfrm>
        <a:graphic>
          <a:graphicData uri="http://schemas.openxmlformats.org/drawingml/2006/table">
            <a:tbl>
              <a:tblPr/>
              <a:tblGrid>
                <a:gridCol w="9960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6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6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6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60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60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60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60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60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892353"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mar/15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jan/22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5160"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Base 5104,69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6173,73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corrig</a:t>
                      </a: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inf. Até jan 22 e jan 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necessidade de reposição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2353"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Tit</a:t>
                      </a:r>
                      <a:r>
                        <a:rPr lang="pt-BR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ulação 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3086,87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2501,25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2353"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8191,56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8674,98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12082,55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0,717976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0,282024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0,392804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em jan 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2353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13286,71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0,652907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0,347093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0,531613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em jan 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6" name="Conector de seta reta 5"/>
          <p:cNvCxnSpPr/>
          <p:nvPr/>
        </p:nvCxnSpPr>
        <p:spPr>
          <a:xfrm>
            <a:off x="3635896" y="4149080"/>
            <a:ext cx="0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/>
          <p:cNvCxnSpPr/>
          <p:nvPr/>
        </p:nvCxnSpPr>
        <p:spPr>
          <a:xfrm>
            <a:off x="5436096" y="4005064"/>
            <a:ext cx="0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/>
          <p:cNvCxnSpPr/>
          <p:nvPr/>
        </p:nvCxnSpPr>
        <p:spPr>
          <a:xfrm>
            <a:off x="7596336" y="4005064"/>
            <a:ext cx="0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ta em curva para cima 10"/>
          <p:cNvSpPr/>
          <p:nvPr/>
        </p:nvSpPr>
        <p:spPr>
          <a:xfrm>
            <a:off x="755576" y="5805264"/>
            <a:ext cx="2880320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619672" y="623731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ipca</a:t>
            </a:r>
            <a:endParaRPr lang="pt-BR" dirty="0"/>
          </a:p>
        </p:txBody>
      </p:sp>
      <p:cxnSp>
        <p:nvCxnSpPr>
          <p:cNvPr id="14" name="Conector de seta reta 13"/>
          <p:cNvCxnSpPr/>
          <p:nvPr/>
        </p:nvCxnSpPr>
        <p:spPr>
          <a:xfrm>
            <a:off x="2267744" y="5589240"/>
            <a:ext cx="108012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2627784" y="5229200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perda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1772817"/>
          </a:xfrm>
        </p:spPr>
        <p:txBody>
          <a:bodyPr>
            <a:normAutofit/>
          </a:bodyPr>
          <a:lstStyle/>
          <a:p>
            <a:r>
              <a:rPr lang="pt-BR" sz="2700" b="1" dirty="0" err="1">
                <a:solidFill>
                  <a:srgbClr val="FF0000"/>
                </a:solidFill>
              </a:rPr>
              <a:t>Adj</a:t>
            </a:r>
            <a:r>
              <a:rPr lang="pt-BR" sz="2700" b="1" dirty="0">
                <a:solidFill>
                  <a:srgbClr val="FF0000"/>
                </a:solidFill>
              </a:rPr>
              <a:t> 1 DE doutor</a:t>
            </a:r>
            <a:r>
              <a:rPr lang="pt-BR" sz="2700" dirty="0"/>
              <a:t>:  perda e necessidade de correção de março 2015 a </a:t>
            </a:r>
            <a:r>
              <a:rPr lang="pt-BR" sz="2700" dirty="0" err="1"/>
              <a:t>jan</a:t>
            </a:r>
            <a:r>
              <a:rPr lang="pt-BR" sz="2700" dirty="0"/>
              <a:t> 2022 pelo IPCA</a:t>
            </a:r>
            <a:br>
              <a:rPr lang="pt-BR" sz="2700" dirty="0"/>
            </a:br>
            <a:r>
              <a:rPr lang="pt-BR" sz="2700" dirty="0"/>
              <a:t>E jan de 2023 considerando 10% de IPCA em 2022. Adaptado de: DIEESE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815629"/>
              </p:ext>
            </p:extLst>
          </p:nvPr>
        </p:nvGraphicFramePr>
        <p:xfrm>
          <a:off x="72010" y="1412779"/>
          <a:ext cx="8964486" cy="5184572"/>
        </p:xfrm>
        <a:graphic>
          <a:graphicData uri="http://schemas.openxmlformats.org/drawingml/2006/table">
            <a:tbl>
              <a:tblPr/>
              <a:tblGrid>
                <a:gridCol w="9960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6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6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6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60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60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60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60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60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892353"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mar/15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jan/22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5160"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Base 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4.954,56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5.488,43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corrig</a:t>
                      </a: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inf. Até </a:t>
                      </a:r>
                      <a:r>
                        <a:rPr lang="pt-BR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jan</a:t>
                      </a: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22 e jan 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necessidade de reposição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2353"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Tit</a:t>
                      </a:r>
                      <a:r>
                        <a:rPr lang="pt-BR" sz="16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ulação 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6.311,69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5.052,67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2353"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11.266,25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10.541,10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16.617,72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0,644329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0,365671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0,576469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em jan 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2353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18.273,86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0,580014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0,419986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0,733582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em jan 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6" name="Conector de seta reta 5"/>
          <p:cNvCxnSpPr/>
          <p:nvPr/>
        </p:nvCxnSpPr>
        <p:spPr>
          <a:xfrm>
            <a:off x="3635896" y="4149080"/>
            <a:ext cx="0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/>
          <p:cNvCxnSpPr/>
          <p:nvPr/>
        </p:nvCxnSpPr>
        <p:spPr>
          <a:xfrm>
            <a:off x="5436096" y="4005064"/>
            <a:ext cx="0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/>
          <p:cNvCxnSpPr/>
          <p:nvPr/>
        </p:nvCxnSpPr>
        <p:spPr>
          <a:xfrm>
            <a:off x="7596336" y="4005064"/>
            <a:ext cx="0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ta em curva para cima 10"/>
          <p:cNvSpPr/>
          <p:nvPr/>
        </p:nvSpPr>
        <p:spPr>
          <a:xfrm>
            <a:off x="755576" y="5805264"/>
            <a:ext cx="2880320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835696" y="609329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ipca</a:t>
            </a:r>
            <a:endParaRPr lang="pt-BR" dirty="0"/>
          </a:p>
        </p:txBody>
      </p:sp>
      <p:cxnSp>
        <p:nvCxnSpPr>
          <p:cNvPr id="14" name="Conector de seta reta 13"/>
          <p:cNvCxnSpPr/>
          <p:nvPr/>
        </p:nvCxnSpPr>
        <p:spPr>
          <a:xfrm>
            <a:off x="2123728" y="5589240"/>
            <a:ext cx="108012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2627784" y="5229200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perda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2441</TotalTime>
  <Words>750</Words>
  <Application>Microsoft Macintosh PowerPoint</Application>
  <PresentationFormat>Apresentação na tela (4:3)</PresentationFormat>
  <Paragraphs>125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Tema do Office</vt:lpstr>
      <vt:lpstr> Evolução dos salários dos professores, perdas, necessidade de reposições.  Elaboração dos professores: Nelson Casarotto e Néstor Roqueiro  Fonte dos dados: DIEESE</vt:lpstr>
      <vt:lpstr>Relembrando 2016: Evolução dos salários corrigidos para jan 16</vt:lpstr>
      <vt:lpstr>Relembrando: estudo feito em out/21 supondo IPCA em 2021 de 8,51% </vt:lpstr>
      <vt:lpstr>     ESTUDO DO DIEESE síntese para :    Topo: titular DE doutor Intermediário: ADJ4 DE mestrado Ingresso: ADJ1 DE doutor “A” DE aperfeiçoamento  </vt:lpstr>
      <vt:lpstr>Apresentação do PowerPoint</vt:lpstr>
      <vt:lpstr>Esclarecimentos: 1</vt:lpstr>
      <vt:lpstr>Esclarecimentos: 2</vt:lpstr>
      <vt:lpstr>Adj 4 DE mestre:  perda e necessidade de correção de março 2015 a jan 22 pelo IPCA E jan de 23 considerando 10% de IPCA em 2022. Adaptado de: DIEESE </vt:lpstr>
      <vt:lpstr>Adj 1 DE doutor:  perda e necessidade de correção de março 2015 a jan 2022 pelo IPCA E jan de 2023 considerando 10% de IPCA em 2022. Adaptado de: DIEESE</vt:lpstr>
      <vt:lpstr>Nível A DE aperf.:  perda e necessidade de correção de março 2015 a jan 22 pelo IPCA E jan de 23 considerando 10% de IPCA em 2022. Adaptado de DIEESE </vt:lpstr>
      <vt:lpstr>Síntese</vt:lpstr>
      <vt:lpstr>E se a inflação IPCA em 2022 for de 10% e não tivermos aumento?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Romeu Bezerra</cp:lastModifiedBy>
  <cp:revision>73</cp:revision>
  <dcterms:created xsi:type="dcterms:W3CDTF">2022-01-10T13:28:19Z</dcterms:created>
  <dcterms:modified xsi:type="dcterms:W3CDTF">2022-01-13T20:14:25Z</dcterms:modified>
</cp:coreProperties>
</file>