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37F241-36BB-4114-BBCC-28226FE919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992A98-A62D-4AF4-AECF-8AA1A043B4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5E92CE-0B35-4DFF-8C95-F595F6A8017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206693-E45A-4F18-A94F-FDC646A1F57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095359-4821-4FBA-85ED-598AB11EF7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6BCFC4-A7ED-4A66-8E70-0B30BFC11C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589D11-1D55-44BB-AAC4-1E6E5E18A7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68EF67-B019-4B83-9BE9-BCEBD27622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FE5EF6-85FE-4A48-AA3E-828D4D2DF7A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9C7367-585F-4084-8BEC-80D1C3E6BD2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3872E8-6E6B-4BA0-89C2-A04A91724F8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CFE6B2-429B-4899-B86D-64F0130E4C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30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8b8b8b"/>
                </a:solidFill>
                <a:latin typeface="Calibri"/>
              </a:rPr>
              <a:t>&lt;data/hora&gt;</a:t>
            </a:r>
            <a:endParaRPr b="0" lang="pt-BR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pt-BR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pt-BR" sz="1400" spc="-1" strike="noStrike"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B11AE57-1DBD-483A-8409-03E44AE304D3}" type="slidenum">
              <a:rPr b="0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79640" y="2241000"/>
            <a:ext cx="8589240" cy="2376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78000"/>
          </a:bodyPr>
          <a:p>
            <a:pPr algn="ctr">
              <a:lnSpc>
                <a:spcPct val="100000"/>
              </a:lnSpc>
              <a:buNone/>
            </a:pPr>
            <a:r>
              <a:rPr b="1" lang="pt-BR" sz="4800" spc="-1" strike="noStrike">
                <a:solidFill>
                  <a:srgbClr val="002060"/>
                </a:solidFill>
                <a:latin typeface="Verdana"/>
                <a:ea typeface="Verdana"/>
              </a:rPr>
              <a:t>PLANO DE AÇÕES DA DIRETORIA </a:t>
            </a:r>
            <a:br/>
            <a:r>
              <a:rPr b="1" lang="pt-BR" sz="4800" spc="-1" strike="noStrike">
                <a:solidFill>
                  <a:srgbClr val="002060"/>
                </a:solidFill>
                <a:latin typeface="Verdana"/>
                <a:ea typeface="Verdana"/>
              </a:rPr>
              <a:t>2022.1</a:t>
            </a:r>
            <a:br/>
            <a:r>
              <a:rPr b="1" lang="pt-BR" sz="4800" spc="-1" strike="noStrike">
                <a:solidFill>
                  <a:srgbClr val="002060"/>
                </a:solidFill>
                <a:latin typeface="Verdana"/>
                <a:ea typeface="Verdana"/>
              </a:rPr>
              <a:t>(até o final do mandato)</a:t>
            </a:r>
            <a:endParaRPr b="0" lang="pt-BR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CaixaDeTexto 2"/>
          <p:cNvSpPr/>
          <p:nvPr/>
        </p:nvSpPr>
        <p:spPr>
          <a:xfrm>
            <a:off x="3060000" y="5877360"/>
            <a:ext cx="309600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Gestão – Avançar nas Lutas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2020-2022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/>
          </p:nvPr>
        </p:nvSpPr>
        <p:spPr>
          <a:xfrm>
            <a:off x="323640" y="763200"/>
            <a:ext cx="8390520" cy="1622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Atuar de forma colaborativa e descentralizada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Verdana"/>
              </a:rPr>
              <a:t>Grupo Especial para coordenar e incentivar atividades sindicais nos Campi fora da sede.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Verdana"/>
              </a:rPr>
              <a:t>Grupo Especial para questão da Sede Social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title"/>
          </p:nvPr>
        </p:nvSpPr>
        <p:spPr>
          <a:xfrm>
            <a:off x="467280" y="9684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GRUPOS DE TRABALHO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Título 1"/>
          <p:cNvSpPr/>
          <p:nvPr/>
        </p:nvSpPr>
        <p:spPr>
          <a:xfrm>
            <a:off x="457200" y="3225960"/>
            <a:ext cx="8229240" cy="7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Espaço Reservado para Conteúdo 2"/>
          <p:cNvSpPr/>
          <p:nvPr/>
        </p:nvSpPr>
        <p:spPr>
          <a:xfrm>
            <a:off x="323640" y="4182120"/>
            <a:ext cx="8390520" cy="252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002060"/>
                </a:solidFill>
                <a:latin typeface="Verdana"/>
                <a:ea typeface="Verdana"/>
              </a:rPr>
              <a:t>ATIVIDADES CULTURAIS E SOCIAIS</a:t>
            </a:r>
            <a:endParaRPr b="0" lang="pt-BR" sz="2400" spc="-1" strike="noStrike"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Oferecer atividades culturais e sociais (depende da condições sanitárias por conta da pandemia)</a:t>
            </a:r>
            <a:endParaRPr b="0" lang="pt-BR" sz="2000" spc="-1" strike="noStrike"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Sede Social – levar proposta à categoria para aquisição de sede</a:t>
            </a:r>
            <a:endParaRPr b="0" lang="pt-BR" sz="2000" spc="-1" strike="noStrike"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Dar continuidade ao Projeto Apufsc-Solidária – continuar apoiando comunidades carentes (verbas e/ou projetos) e apoiar o Projeto Radio Web (Instituto Vilson Groh e Dpto JOR/UFSC)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000" spc="-1" strike="noStrike">
              <a:latin typeface="Arial"/>
            </a:endParaRPr>
          </a:p>
        </p:txBody>
      </p:sp>
      <p:sp>
        <p:nvSpPr>
          <p:cNvPr id="69" name="CaixaDeTexto 1"/>
          <p:cNvSpPr/>
          <p:nvPr/>
        </p:nvSpPr>
        <p:spPr>
          <a:xfrm>
            <a:off x="323640" y="2625840"/>
            <a:ext cx="736092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pt-BR" sz="3200" spc="-1" strike="noStrike">
                <a:solidFill>
                  <a:srgbClr val="002060"/>
                </a:solidFill>
                <a:latin typeface="Calibri"/>
              </a:rPr>
              <a:t>GT PLANOS DE SAÚDE</a:t>
            </a:r>
            <a:endParaRPr b="0" lang="pt-BR" sz="32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GT Autogestão</a:t>
            </a:r>
            <a:endParaRPr b="0" lang="pt-BR" sz="20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Unimed Apufsc e UFSC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89800" y="18720"/>
            <a:ext cx="8229240" cy="491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Programa de Gestão Eleito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4" name="Imagem 3" descr="Interface gráfica do usuário, Texto, Aplicativo, Email&#10;&#10;Descrição gerada automaticamente"/>
          <p:cNvPicPr/>
          <p:nvPr/>
        </p:nvPicPr>
        <p:blipFill>
          <a:blip r:embed="rId1"/>
          <a:stretch/>
        </p:blipFill>
        <p:spPr>
          <a:xfrm>
            <a:off x="0" y="526320"/>
            <a:ext cx="4355640" cy="4492440"/>
          </a:xfrm>
          <a:prstGeom prst="rect">
            <a:avLst/>
          </a:prstGeom>
          <a:ln w="0">
            <a:noFill/>
          </a:ln>
        </p:spPr>
      </p:pic>
      <p:pic>
        <p:nvPicPr>
          <p:cNvPr id="45" name="Espaço Reservado para Conteúdo 4" descr="Interface gráfica do usuário, Texto&#10;&#10;Descrição gerada automaticamente"/>
          <p:cNvPicPr/>
          <p:nvPr/>
        </p:nvPicPr>
        <p:blipFill>
          <a:blip r:embed="rId2"/>
          <a:stretch/>
        </p:blipFill>
        <p:spPr>
          <a:xfrm>
            <a:off x="4404600" y="526320"/>
            <a:ext cx="4536000" cy="4492440"/>
          </a:xfrm>
          <a:prstGeom prst="rect">
            <a:avLst/>
          </a:prstGeom>
          <a:ln w="0">
            <a:noFill/>
          </a:ln>
        </p:spPr>
      </p:pic>
      <p:sp>
        <p:nvSpPr>
          <p:cNvPr id="46" name="Espaço Reservado para Conteúdo 2"/>
          <p:cNvSpPr/>
          <p:nvPr/>
        </p:nvSpPr>
        <p:spPr>
          <a:xfrm>
            <a:off x="225720" y="5013000"/>
            <a:ext cx="7010280" cy="18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1, 2, 3 e 7 – Presidente  </a:t>
            </a:r>
            <a:endParaRPr b="0" lang="pt-BR" sz="1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2, 5 e 9 – Vice Presidente</a:t>
            </a:r>
            <a:endParaRPr b="0" lang="pt-BR" sz="1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3 e 11 – Sec. Geral</a:t>
            </a:r>
            <a:endParaRPr b="0" lang="pt-BR" sz="1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12 – Primeira Secretaria e Sec. Adjunta</a:t>
            </a:r>
            <a:endParaRPr b="0" lang="pt-BR" sz="1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10 – Tesouraria e Tes. Adjunta </a:t>
            </a:r>
            <a:endParaRPr b="0" lang="pt-BR" sz="1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4, 6 e 8 – D. Imprensa (Coord.), D. Assuntos Culturais e D. Ass. Aposentadoria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pt-BR" sz="1600" spc="-1" strike="noStrike">
              <a:latin typeface="Arial"/>
            </a:endParaRPr>
          </a:p>
        </p:txBody>
      </p:sp>
      <p:sp>
        <p:nvSpPr>
          <p:cNvPr id="47" name="CaixaDeTexto 9"/>
          <p:cNvSpPr/>
          <p:nvPr/>
        </p:nvSpPr>
        <p:spPr>
          <a:xfrm>
            <a:off x="5148000" y="5289120"/>
            <a:ext cx="2088000" cy="639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Distribuição de Responsabilidades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51640" y="119880"/>
            <a:ext cx="8229240" cy="12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br/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Planejamento do Trabalho da DIR</a:t>
            </a:r>
            <a:br/>
            <a:r>
              <a:rPr b="1" i="1" lang="pt-BR" sz="3200" spc="-1" strike="noStrike">
                <a:solidFill>
                  <a:srgbClr val="000000"/>
                </a:solidFill>
                <a:latin typeface="Calibri"/>
              </a:rPr>
              <a:t>eixos e temas estratégicos</a:t>
            </a:r>
            <a:br/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1000"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Campanhas de Filiação 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Atuação Nacional – Filiação e Observatório do conhecimento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Aquisição Sede Social – Recuperação C.Convivência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Implantar a TV Apufsc (</a:t>
            </a:r>
            <a:r>
              <a:rPr b="1" i="1" lang="pt-BR" sz="3200" spc="-1" strike="noStrike">
                <a:solidFill>
                  <a:srgbClr val="000000"/>
                </a:solidFill>
                <a:latin typeface="Calibri"/>
              </a:rPr>
              <a:t>youtube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)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Criar e fortalecer os GTs e o CR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Planos e Atenção à Saúde (autogestão)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Relação com outras entidades (permanente)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Lutas contra Politicas do Governo Federal de desmonte das Univ. e do Serviço público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274680"/>
            <a:ext cx="8640720" cy="345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9000"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LUTAS DA CATEGORIA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95640" y="800640"/>
            <a:ext cx="8229240" cy="5256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4000"/>
          </a:bodyPr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Atuar para garantir a reposição das perdas salariais, por justas condições de trabalho, frear o desmonte das Univ. e do Serviço público.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1900" spc="-1" strike="noStrike">
                <a:solidFill>
                  <a:srgbClr val="000000"/>
                </a:solidFill>
                <a:latin typeface="Calibri"/>
              </a:rPr>
              <a:t>Contra a Reforma Administrativa (PC 32/2020)</a:t>
            </a:r>
            <a:endParaRPr b="0" lang="pt-BR" sz="19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1900" spc="-1" strike="noStrike">
                <a:solidFill>
                  <a:srgbClr val="000000"/>
                </a:solidFill>
                <a:latin typeface="Calibri"/>
              </a:rPr>
              <a:t>EC 95 – revogação </a:t>
            </a:r>
            <a:endParaRPr b="0" lang="pt-BR" sz="19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1900" spc="-1" strike="noStrike">
                <a:solidFill>
                  <a:srgbClr val="000000"/>
                </a:solidFill>
                <a:latin typeface="Calibri"/>
              </a:rPr>
              <a:t>Dar continuidade as ações jurídicas (em especial relacionadas à Previdência)</a:t>
            </a:r>
            <a:endParaRPr b="0" lang="pt-BR" sz="19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1900" spc="-1" strike="noStrike">
                <a:solidFill>
                  <a:srgbClr val="000000"/>
                </a:solidFill>
                <a:latin typeface="Calibri"/>
              </a:rPr>
              <a:t>Engajar-se nas Lutas nacionais pela Reposição das Perdas Salariais</a:t>
            </a:r>
            <a:endParaRPr b="0" lang="pt-BR" sz="19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endParaRPr b="0" lang="pt-BR" sz="19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Atuar para garantir a liberdade de expressão (contra a censura e perseguições) e a Autonomia Universitária.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Pela nomeação dos reitores/as escolhidos pela comunidade universitária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Pela liberdade de expressão acadêmica e política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Pela garantia de posse do reitor/a escolhido pela Comunidade Universitária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 u="sng">
                <a:solidFill>
                  <a:srgbClr val="000000"/>
                </a:solidFill>
                <a:uFillTx/>
                <a:latin typeface="Calibri"/>
              </a:rPr>
              <a:t>Ações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: atuar junto aos parlamentares (catarinenses). Ida aos departamentos. Esclarecimentos via imprensa em geral e da Apufsc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16640"/>
            <a:ext cx="8640720" cy="86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LUTAS DA CATEGORIA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79640" y="980640"/>
            <a:ext cx="8784720" cy="5616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Atuar, de forma articulada e âmbito nacional (Andifes, SBPC, UNE, FASUBRA e Entidades Sindicais Docentes) para garantir a recomposição do orçamento das Universidades e do sistema de C&amp;T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Recomposição Orçamentária</a:t>
            </a:r>
            <a:r>
              <a:rPr b="1" lang="pt-BR" sz="2800" spc="-1" strike="noStrike" u="sng">
                <a:solidFill>
                  <a:srgbClr val="000000"/>
                </a:solidFill>
                <a:uFillTx/>
                <a:latin typeface="Calibri"/>
              </a:rPr>
              <a:t>*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Universidades e IFs 2022 e Novo Orçamento (2023)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Campanha pela Reposição das Perdas Salariais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Ações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: junto aos parlamentares (catarinenses). Ida aos departamentos. Esclarecimentos via imprensa Apufsc. Campanhas na mídia e do Observatório Conhecimento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347400" y="740880"/>
            <a:ext cx="8439480" cy="1541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</a:rPr>
              <a:t>Posicionar-se inequívoca e fortemente exigindo respeito à nossa Universidade, à liberdade de expressão, a sua autonomia acadêmica-administrativa e condições de funcionamento (finanças)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15000"/>
              </a:lnSpc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179640" y="-3744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UFSC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Título 1"/>
          <p:cNvSpPr/>
          <p:nvPr/>
        </p:nvSpPr>
        <p:spPr>
          <a:xfrm>
            <a:off x="452520" y="2133000"/>
            <a:ext cx="8229240" cy="7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VERBAS UFSC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57" name="Espaço Reservado para Conteúdo 2"/>
          <p:cNvSpPr/>
          <p:nvPr/>
        </p:nvSpPr>
        <p:spPr>
          <a:xfrm>
            <a:off x="461880" y="2715120"/>
            <a:ext cx="8229240" cy="366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just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</a:rPr>
              <a:t>Atuar em todas as frentes para garantia de verbas para o pleno funcionamento das Universidades Públicas e do sistema de Ciência e Tecnologia (C&amp;T).</a:t>
            </a:r>
            <a:endParaRPr b="0" lang="pt-BR" sz="2200" spc="-1" strike="noStrike">
              <a:latin typeface="Arial"/>
            </a:endParaRPr>
          </a:p>
        </p:txBody>
      </p:sp>
      <p:sp>
        <p:nvSpPr>
          <p:cNvPr id="58" name="Retângulo 1"/>
          <p:cNvSpPr/>
          <p:nvPr/>
        </p:nvSpPr>
        <p:spPr>
          <a:xfrm>
            <a:off x="356760" y="5270760"/>
            <a:ext cx="8439480" cy="10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1" lang="pt-BR" sz="2000" spc="-1" strike="noStrike" u="sng">
                <a:solidFill>
                  <a:srgbClr val="000000"/>
                </a:solidFill>
                <a:uFillTx/>
                <a:latin typeface="Calibri"/>
              </a:rPr>
              <a:t>Ações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: junto aos parlamentares (catarinenses). Ida aos departamentos. Esclarecimentos via imprensa Apufsc. Apoio ações da reitoria UFSC. Atuação conjunta entidades (Sintufsc, DCE e APG)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/>
          </p:nvPr>
        </p:nvSpPr>
        <p:spPr>
          <a:xfrm>
            <a:off x="107640" y="620640"/>
            <a:ext cx="9036000" cy="6336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Representação Nacional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Verdana"/>
              </a:rPr>
              <a:t>Refazer cronograma para finalizar a votação sobre nossa representação nacional (condicionado à pandemia). 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Observatório do Conhecimento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Verdana"/>
              </a:rPr>
              <a:t>Continuar participando , fortalecer as campanhas do ObC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Conselho de Representantes 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Atuar de forma colaborativa e descentralizando ações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Ampliar o numero de representação dos departamentos (38 atualmente)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Reuniões mensais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Campanha de Filiação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Aumentar o numero de filiados (atualmente: 3.050), em especial docentes da ativa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Imprensa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TV Apufsc no youtube </a:t>
            </a:r>
            <a:r>
              <a:rPr b="0" lang="pt-BR" sz="2000" spc="-1" strike="noStrike">
                <a:solidFill>
                  <a:srgbClr val="002060"/>
                </a:solidFill>
                <a:latin typeface="Verdana"/>
                <a:ea typeface="Verdana"/>
              </a:rPr>
              <a:t>(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Verdana"/>
              </a:rPr>
              <a:t>ampliar o uso de vídeo)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title"/>
          </p:nvPr>
        </p:nvSpPr>
        <p:spPr>
          <a:xfrm>
            <a:off x="430560" y="116640"/>
            <a:ext cx="8229240" cy="345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9000"/>
          </a:bodyPr>
          <a:p>
            <a:pPr algn="ctr"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Aspectos Sindicais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/>
          </p:nvPr>
        </p:nvSpPr>
        <p:spPr>
          <a:xfrm>
            <a:off x="398520" y="554040"/>
            <a:ext cx="8640720" cy="6336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002060"/>
                </a:solidFill>
                <a:latin typeface="Verdana"/>
                <a:ea typeface="Verdana"/>
              </a:rPr>
              <a:t>Assuntos Aposentadoria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Criar oportunidades de convivência entre docentes, especialmente aposentados, através de atividades virtuais (face à pandemia):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Curso de preparação para a aposentadoria, AposentAção-APUFSC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Cursos de prevenção da saúde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Palestras-Livres: “Preparação para a aposentadoria”; Envelhecimento, Saúde e Autonomia da Pessoa Idosa”; “A Arte do </a:t>
            </a:r>
            <a:r>
              <a:rPr b="1" i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Tai Chi Chuan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para bem-estar do corpo e da mente”; “Computador e o Processo Criativo na música” e “administração patrimonial e sucessão familiar”.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Verdana"/>
              </a:rPr>
              <a:t>Atividades artísticas, shows com músicos amadores, retomada do “Boteco virtual APUFSC”.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title"/>
          </p:nvPr>
        </p:nvSpPr>
        <p:spPr>
          <a:xfrm>
            <a:off x="430560" y="116640"/>
            <a:ext cx="8229240" cy="345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9000"/>
          </a:bodyPr>
          <a:p>
            <a:pPr>
              <a:lnSpc>
                <a:spcPct val="100000"/>
              </a:lnSpc>
              <a:buNone/>
            </a:pPr>
            <a:r>
              <a:rPr b="1" lang="pt-BR" sz="2800" spc="-1" strike="noStrike">
                <a:solidFill>
                  <a:srgbClr val="002060"/>
                </a:solidFill>
                <a:latin typeface="Verdana"/>
                <a:ea typeface="Verdana"/>
              </a:rPr>
              <a:t>Aspectos Sindicais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489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59000"/>
          </a:bodyPr>
          <a:p>
            <a:pPr algn="ctr">
              <a:lnSpc>
                <a:spcPct val="100000"/>
              </a:lnSpc>
              <a:buNone/>
            </a:pPr>
            <a:r>
              <a:rPr b="1" lang="pt-BR" sz="4400" spc="-1" strike="noStrike">
                <a:solidFill>
                  <a:srgbClr val="002060"/>
                </a:solidFill>
                <a:latin typeface="Calibri"/>
              </a:rPr>
              <a:t>Grupo Especial Atuação nos Campi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79640" y="1182600"/>
            <a:ext cx="8856720" cy="5400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7000"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Incluir Grupo Especial no Estatuto Apufsc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Atuação mais presente e articulada entre os campi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Campanha de Filiação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Realizar palestras sobre temas de interesse dos docentes, principalmente os novos.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Campus BLU –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</a:rPr>
              <a:t>Fazer conhecer mais o sindicato, sua estrutura administrativa e as atividades realizadas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Campus JOI -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</a:rPr>
              <a:t>Promover ações de divulgação das ações do sindicato junto a todo o corpo docente, filiados e não filiados, motivando a participação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Campus CUR -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</a:rPr>
              <a:t>Aumentar a interação entre filiados na nova sede  e Regularizar sua documentação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Campus ARA – </a:t>
            </a:r>
            <a:r>
              <a:rPr b="0" lang="pt-BR" sz="2200" spc="-1" strike="noStrike">
                <a:solidFill>
                  <a:srgbClr val="000000"/>
                </a:solidFill>
                <a:latin typeface="Calibri"/>
              </a:rPr>
              <a:t>Fazer conhecer mais o sindicato, sua estrutura administrativa e as atividades realizadas</a:t>
            </a: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Application>LibreOffice/7.3.1.3$Windows_X86_64 LibreOffice_project/a69ca51ded25f3eefd52d7bf9a5fad8c90b87951</Application>
  <AppVersion>15.0000</AppVersion>
  <Words>864</Words>
  <Paragraphs>104</Paragraphs>
  <Company>Hewlett-Packard Company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2016-04-11T13:24:00Z</dcterms:created>
  <dc:creator>Hélis Buchmann</dc:creator>
  <dc:description/>
  <dc:language>pt-BR</dc:language>
  <cp:lastModifiedBy>Bebeto Marques Marques</cp:lastModifiedBy>
  <cp:lastPrinted>2016-04-13T18:18:20Z</cp:lastPrinted>
  <dcterms:modified xsi:type="dcterms:W3CDTF">2022-04-05T17:04:58Z</dcterms:modified>
  <cp:revision>320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10</vt:i4>
  </property>
</Properties>
</file>