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1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4004" r:id="rId1"/>
  </p:sldMasterIdLst>
  <p:notesMasterIdLst>
    <p:notesMasterId r:id="rId36"/>
  </p:notesMasterIdLst>
  <p:sldIdLst>
    <p:sldId id="441" r:id="rId2"/>
    <p:sldId id="511" r:id="rId3"/>
    <p:sldId id="701" r:id="rId4"/>
    <p:sldId id="670" r:id="rId5"/>
    <p:sldId id="671" r:id="rId6"/>
    <p:sldId id="672" r:id="rId7"/>
    <p:sldId id="675" r:id="rId8"/>
    <p:sldId id="676" r:id="rId9"/>
    <p:sldId id="673" r:id="rId10"/>
    <p:sldId id="674" r:id="rId11"/>
    <p:sldId id="452" r:id="rId12"/>
    <p:sldId id="457" r:id="rId13"/>
    <p:sldId id="454" r:id="rId14"/>
    <p:sldId id="678" r:id="rId15"/>
    <p:sldId id="696" r:id="rId16"/>
    <p:sldId id="699" r:id="rId17"/>
    <p:sldId id="700" r:id="rId18"/>
    <p:sldId id="679" r:id="rId19"/>
    <p:sldId id="681" r:id="rId20"/>
    <p:sldId id="682" r:id="rId21"/>
    <p:sldId id="683" r:id="rId22"/>
    <p:sldId id="684" r:id="rId23"/>
    <p:sldId id="680" r:id="rId24"/>
    <p:sldId id="685" r:id="rId25"/>
    <p:sldId id="686" r:id="rId26"/>
    <p:sldId id="687" r:id="rId27"/>
    <p:sldId id="689" r:id="rId28"/>
    <p:sldId id="690" r:id="rId29"/>
    <p:sldId id="688" r:id="rId30"/>
    <p:sldId id="691" r:id="rId31"/>
    <p:sldId id="693" r:id="rId32"/>
    <p:sldId id="694" r:id="rId33"/>
    <p:sldId id="692" r:id="rId34"/>
    <p:sldId id="459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4" roundtripDataSignature="AMtx7miDSltP/Tr6L4Zjb1WGFPy1cuJV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2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2" autoAdjust="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83"/>
        <p:guide pos="38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9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94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RN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RR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SM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CAT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MG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NIPAMPA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SC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NIFAL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NIFESP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GD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R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AL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APE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NIR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UFN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F:\MATERIAL%20ALFREDO%20GOMES\PNAES%202000%202024.xls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MATERIAL%20REUNI&#195;O%20ANDIFES%2021052025\PES%20ODC%20INV%20DOTA&#199;&#195;O%20ATUAL%202000%202025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ESTUDO%20MODELAGEM%20UFS%20PES%20ODC%20INV\SIMULA&#199;&#195;O%202000%20202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UNIVERSIDADES FEDERAIS: Pessoal e Encargos Sociais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19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PESODCINV!$A$36:$A$61</c:f>
              <c:numCache>
                <c:formatCode>_-* #,##0_-;\-* #,##0_-;_-* "-"??_-;_-@_-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PESODCINV!$B$36:$B$61</c:f>
              <c:numCache>
                <c:formatCode>_-* #,##0_-;\-* #,##0_-;_-* "-"??_-;_-@_-</c:formatCode>
                <c:ptCount val="26"/>
                <c:pt idx="0">
                  <c:v>26411751824.235374</c:v>
                </c:pt>
                <c:pt idx="1">
                  <c:v>24815579940.637478</c:v>
                </c:pt>
                <c:pt idx="2">
                  <c:v>27206624000.438274</c:v>
                </c:pt>
                <c:pt idx="3">
                  <c:v>25784486800.566486</c:v>
                </c:pt>
                <c:pt idx="4">
                  <c:v>28916160944.340099</c:v>
                </c:pt>
                <c:pt idx="5">
                  <c:v>30534044581.505848</c:v>
                </c:pt>
                <c:pt idx="6">
                  <c:v>33619914624.914295</c:v>
                </c:pt>
                <c:pt idx="7">
                  <c:v>34390995680.034416</c:v>
                </c:pt>
                <c:pt idx="8">
                  <c:v>37447394601.94976</c:v>
                </c:pt>
                <c:pt idx="9">
                  <c:v>37774607735.184998</c:v>
                </c:pt>
                <c:pt idx="10">
                  <c:v>42015048345.22583</c:v>
                </c:pt>
                <c:pt idx="11">
                  <c:v>43594169725.68634</c:v>
                </c:pt>
                <c:pt idx="12">
                  <c:v>44053786197.029076</c:v>
                </c:pt>
                <c:pt idx="13">
                  <c:v>47906680170.9132</c:v>
                </c:pt>
                <c:pt idx="14">
                  <c:v>50700061975.769371</c:v>
                </c:pt>
                <c:pt idx="15">
                  <c:v>51453375244.668243</c:v>
                </c:pt>
                <c:pt idx="16">
                  <c:v>51772438535.41423</c:v>
                </c:pt>
                <c:pt idx="17">
                  <c:v>56051211323.313026</c:v>
                </c:pt>
                <c:pt idx="18">
                  <c:v>57480111814.79911</c:v>
                </c:pt>
                <c:pt idx="19">
                  <c:v>59016726836.583931</c:v>
                </c:pt>
                <c:pt idx="20">
                  <c:v>57782907666.898544</c:v>
                </c:pt>
                <c:pt idx="21">
                  <c:v>54954265608.092667</c:v>
                </c:pt>
                <c:pt idx="22">
                  <c:v>50810977768.880562</c:v>
                </c:pt>
                <c:pt idx="23">
                  <c:v>51765818870.674873</c:v>
                </c:pt>
                <c:pt idx="24">
                  <c:v>51952827453.10733</c:v>
                </c:pt>
                <c:pt idx="25">
                  <c:v>54062760492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9455120"/>
        <c:axId val="1459463824"/>
      </c:lineChart>
      <c:catAx>
        <c:axId val="14594551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459463824"/>
        <c:crosses val="autoZero"/>
        <c:auto val="1"/>
        <c:lblAlgn val="ctr"/>
        <c:lblOffset val="100"/>
        <c:noMultiLvlLbl val="0"/>
      </c:catAx>
      <c:valAx>
        <c:axId val="145946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 dirty="0"/>
                  <a:t>Valores em R$, corrigidos para janeiro de 2025 pelo IPCA</a:t>
                </a:r>
              </a:p>
            </c:rich>
          </c:tx>
          <c:layout/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45945512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036345410466082"/>
          <c:y val="6.0767778246283023E-2"/>
          <c:w val="0.83561585267693872"/>
          <c:h val="0.74449414673991643"/>
        </c:manualLayout>
      </c:layout>
      <c:lineChart>
        <c:grouping val="standard"/>
        <c:varyColors val="0"/>
        <c:ser>
          <c:idx val="0"/>
          <c:order val="0"/>
          <c:tx>
            <c:strRef>
              <c:f>Plan1!$K$4</c:f>
              <c:strCache>
                <c:ptCount val="1"/>
                <c:pt idx="0">
                  <c:v>% PES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Plan1!$K$5:$K$29</c:f>
              <c:numCache>
                <c:formatCode>_-* #,##0.0_-;\-* #,##0.0_-;_-* "-"??_-;_-@_-</c:formatCode>
                <c:ptCount val="25"/>
                <c:pt idx="0">
                  <c:v>83.17936275281717</c:v>
                </c:pt>
                <c:pt idx="1">
                  <c:v>84.922881658838847</c:v>
                </c:pt>
                <c:pt idx="2">
                  <c:v>86.41821747531101</c:v>
                </c:pt>
                <c:pt idx="3">
                  <c:v>85.31774989226551</c:v>
                </c:pt>
                <c:pt idx="4">
                  <c:v>85.112888632231019</c:v>
                </c:pt>
                <c:pt idx="5">
                  <c:v>84.556301300869663</c:v>
                </c:pt>
                <c:pt idx="6">
                  <c:v>82.331090636055521</c:v>
                </c:pt>
                <c:pt idx="7">
                  <c:v>80.726366345697869</c:v>
                </c:pt>
                <c:pt idx="8">
                  <c:v>76.320380208885609</c:v>
                </c:pt>
                <c:pt idx="9">
                  <c:v>75.704098593109407</c:v>
                </c:pt>
                <c:pt idx="10">
                  <c:v>72.279386656959161</c:v>
                </c:pt>
                <c:pt idx="11">
                  <c:v>69.656375242020033</c:v>
                </c:pt>
                <c:pt idx="12">
                  <c:v>70.291162482907026</c:v>
                </c:pt>
                <c:pt idx="13">
                  <c:v>72.303107256181349</c:v>
                </c:pt>
                <c:pt idx="14">
                  <c:v>74.137067247457594</c:v>
                </c:pt>
                <c:pt idx="15">
                  <c:v>77.166430414947527</c:v>
                </c:pt>
                <c:pt idx="16">
                  <c:v>80.828452349108858</c:v>
                </c:pt>
                <c:pt idx="17">
                  <c:v>82.646926123490132</c:v>
                </c:pt>
                <c:pt idx="18">
                  <c:v>83.353473660180583</c:v>
                </c:pt>
                <c:pt idx="19">
                  <c:v>83.495977498836979</c:v>
                </c:pt>
                <c:pt idx="20">
                  <c:v>86.147415450054893</c:v>
                </c:pt>
                <c:pt idx="21">
                  <c:v>85.431224062585173</c:v>
                </c:pt>
                <c:pt idx="22">
                  <c:v>83.337133876176964</c:v>
                </c:pt>
                <c:pt idx="23">
                  <c:v>82.600606786247042</c:v>
                </c:pt>
                <c:pt idx="24">
                  <c:v>83.292622842208232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Plan1!$L$4</c:f>
              <c:strCache>
                <c:ptCount val="1"/>
                <c:pt idx="0">
                  <c:v>% (ODC+INV)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Plan1!$L$5:$L$29</c:f>
              <c:numCache>
                <c:formatCode>_-* #,##0.0_-;\-* #,##0.0_-;_-* "-"??_-;_-@_-</c:formatCode>
                <c:ptCount val="25"/>
                <c:pt idx="0">
                  <c:v>16.82063724718283</c:v>
                </c:pt>
                <c:pt idx="1">
                  <c:v>15.077118341161153</c:v>
                </c:pt>
                <c:pt idx="2">
                  <c:v>13.58178252468899</c:v>
                </c:pt>
                <c:pt idx="3">
                  <c:v>14.68225010773449</c:v>
                </c:pt>
                <c:pt idx="4">
                  <c:v>14.887111367768981</c:v>
                </c:pt>
                <c:pt idx="5">
                  <c:v>15.443698699130337</c:v>
                </c:pt>
                <c:pt idx="6">
                  <c:v>17.668909363944479</c:v>
                </c:pt>
                <c:pt idx="7">
                  <c:v>19.273633654302131</c:v>
                </c:pt>
                <c:pt idx="8">
                  <c:v>23.679619791114391</c:v>
                </c:pt>
                <c:pt idx="9">
                  <c:v>24.295901406890593</c:v>
                </c:pt>
                <c:pt idx="10">
                  <c:v>27.720613343040839</c:v>
                </c:pt>
                <c:pt idx="11">
                  <c:v>30.343624757979967</c:v>
                </c:pt>
                <c:pt idx="12">
                  <c:v>29.708837517092974</c:v>
                </c:pt>
                <c:pt idx="13">
                  <c:v>27.696892743818651</c:v>
                </c:pt>
                <c:pt idx="14">
                  <c:v>25.862932752542406</c:v>
                </c:pt>
                <c:pt idx="15">
                  <c:v>22.833569585052473</c:v>
                </c:pt>
                <c:pt idx="16">
                  <c:v>19.171547650891142</c:v>
                </c:pt>
                <c:pt idx="17">
                  <c:v>17.353073876509868</c:v>
                </c:pt>
                <c:pt idx="18">
                  <c:v>16.646526339819417</c:v>
                </c:pt>
                <c:pt idx="19">
                  <c:v>16.504022501163021</c:v>
                </c:pt>
                <c:pt idx="20">
                  <c:v>13.852584549945107</c:v>
                </c:pt>
                <c:pt idx="21">
                  <c:v>14.568775937414827</c:v>
                </c:pt>
                <c:pt idx="22">
                  <c:v>16.662866123823036</c:v>
                </c:pt>
                <c:pt idx="23">
                  <c:v>17.399393213752958</c:v>
                </c:pt>
                <c:pt idx="24">
                  <c:v>16.707377157791768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8448"/>
        <c:axId val="1592978992"/>
      </c:lineChart>
      <c:catAx>
        <c:axId val="1592978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t-BR"/>
          </a:p>
        </c:txPr>
        <c:crossAx val="1592978992"/>
        <c:crosses val="autoZero"/>
        <c:auto val="1"/>
        <c:lblAlgn val="ctr"/>
        <c:lblOffset val="100"/>
        <c:noMultiLvlLbl val="0"/>
      </c:catAx>
      <c:valAx>
        <c:axId val="1592978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pt-BR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t-BR"/>
          </a:p>
        </c:txPr>
        <c:crossAx val="159297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Plan1!$G$4</c:f>
              <c:strCache>
                <c:ptCount val="1"/>
                <c:pt idx="0">
                  <c:v>PES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Plan1!$G$5:$G$29</c:f>
              <c:numCache>
                <c:formatCode>_-* #,##0.0_-;\-* #,##0.0_-;_-* "-"??_-;_-@_-</c:formatCode>
                <c:ptCount val="25"/>
                <c:pt idx="0">
                  <c:v>72.577679137466774</c:v>
                </c:pt>
                <c:pt idx="1">
                  <c:v>75.540057209233851</c:v>
                </c:pt>
                <c:pt idx="2">
                  <c:v>72.749497563493051</c:v>
                </c:pt>
                <c:pt idx="3">
                  <c:v>75.955933636124954</c:v>
                </c:pt>
                <c:pt idx="4">
                  <c:v>74.839662113396372</c:v>
                </c:pt>
                <c:pt idx="5">
                  <c:v>75.61919113712014</c:v>
                </c:pt>
                <c:pt idx="6">
                  <c:v>74.23681550324487</c:v>
                </c:pt>
                <c:pt idx="7">
                  <c:v>75.413334203306732</c:v>
                </c:pt>
                <c:pt idx="8">
                  <c:v>73.96860575134356</c:v>
                </c:pt>
                <c:pt idx="9">
                  <c:v>75.805182683476545</c:v>
                </c:pt>
                <c:pt idx="10">
                  <c:v>74.507833545005766</c:v>
                </c:pt>
                <c:pt idx="11">
                  <c:v>74.003017021408596</c:v>
                </c:pt>
                <c:pt idx="12">
                  <c:v>75.389246131009443</c:v>
                </c:pt>
                <c:pt idx="13">
                  <c:v>74.881639741314643</c:v>
                </c:pt>
                <c:pt idx="14">
                  <c:v>74.084909534393546</c:v>
                </c:pt>
                <c:pt idx="15">
                  <c:v>73.920090024676611</c:v>
                </c:pt>
                <c:pt idx="16">
                  <c:v>75.306851754006246</c:v>
                </c:pt>
                <c:pt idx="17">
                  <c:v>74.284544737281294</c:v>
                </c:pt>
                <c:pt idx="18">
                  <c:v>74.307626465552573</c:v>
                </c:pt>
                <c:pt idx="19">
                  <c:v>73.390175670519469</c:v>
                </c:pt>
                <c:pt idx="20">
                  <c:v>72.818744021740201</c:v>
                </c:pt>
                <c:pt idx="21">
                  <c:v>72.257059369905647</c:v>
                </c:pt>
                <c:pt idx="22">
                  <c:v>74.159116237485918</c:v>
                </c:pt>
                <c:pt idx="23">
                  <c:v>73.870402563365175</c:v>
                </c:pt>
                <c:pt idx="24">
                  <c:v>74.563139430957079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Plan1!$H$4</c:f>
              <c:strCache>
                <c:ptCount val="1"/>
                <c:pt idx="0">
                  <c:v>ODC+INV</c:v>
                </c:pt>
              </c:strCache>
            </c:strRef>
          </c:tx>
          <c:spPr>
            <a:ln w="571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FF0000"/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Plan1!$H$5:$H$29</c:f>
              <c:numCache>
                <c:formatCode>_-* #,##0.0_-;\-* #,##0.0_-;_-* "-"??_-;_-@_-</c:formatCode>
                <c:ptCount val="25"/>
                <c:pt idx="0">
                  <c:v>27.422320862533226</c:v>
                </c:pt>
                <c:pt idx="1">
                  <c:v>24.459942790766149</c:v>
                </c:pt>
                <c:pt idx="2">
                  <c:v>27.250502436506949</c:v>
                </c:pt>
                <c:pt idx="3">
                  <c:v>24.044066363875046</c:v>
                </c:pt>
                <c:pt idx="4">
                  <c:v>25.160337886603628</c:v>
                </c:pt>
                <c:pt idx="5">
                  <c:v>24.38080886287986</c:v>
                </c:pt>
                <c:pt idx="6">
                  <c:v>25.76318449675513</c:v>
                </c:pt>
                <c:pt idx="7">
                  <c:v>24.586665796693268</c:v>
                </c:pt>
                <c:pt idx="8">
                  <c:v>26.03139424865644</c:v>
                </c:pt>
                <c:pt idx="9">
                  <c:v>24.194817316523455</c:v>
                </c:pt>
                <c:pt idx="10">
                  <c:v>25.492166454994234</c:v>
                </c:pt>
                <c:pt idx="11">
                  <c:v>25.996982978591404</c:v>
                </c:pt>
                <c:pt idx="12">
                  <c:v>24.610753868990557</c:v>
                </c:pt>
                <c:pt idx="13">
                  <c:v>25.118360258685357</c:v>
                </c:pt>
                <c:pt idx="14">
                  <c:v>25.915090465606454</c:v>
                </c:pt>
                <c:pt idx="15">
                  <c:v>26.079909975323389</c:v>
                </c:pt>
                <c:pt idx="16">
                  <c:v>24.693148245993754</c:v>
                </c:pt>
                <c:pt idx="17">
                  <c:v>25.715455262718706</c:v>
                </c:pt>
                <c:pt idx="18">
                  <c:v>25.692373534447427</c:v>
                </c:pt>
                <c:pt idx="19">
                  <c:v>26.609824329480531</c:v>
                </c:pt>
                <c:pt idx="20">
                  <c:v>27.181255978259799</c:v>
                </c:pt>
                <c:pt idx="21">
                  <c:v>27.742940630094353</c:v>
                </c:pt>
                <c:pt idx="22">
                  <c:v>25.840883762514082</c:v>
                </c:pt>
                <c:pt idx="23">
                  <c:v>26.129597436634825</c:v>
                </c:pt>
                <c:pt idx="24">
                  <c:v>25.436860569042921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9536"/>
        <c:axId val="1592982800"/>
      </c:lineChart>
      <c:catAx>
        <c:axId val="15929795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t-BR"/>
          </a:p>
        </c:txPr>
        <c:crossAx val="1592982800"/>
        <c:crosses val="autoZero"/>
        <c:auto val="1"/>
        <c:lblAlgn val="ctr"/>
        <c:lblOffset val="100"/>
        <c:noMultiLvlLbl val="0"/>
      </c:catAx>
      <c:valAx>
        <c:axId val="159298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pt-BR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pt-BR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pt-BR"/>
          </a:p>
        </c:txPr>
        <c:crossAx val="1592979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do Rio Grande do Norte (UFRN)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309910742.5600341</c:v>
                </c:pt>
                <c:pt idx="1">
                  <c:v>300728849.36486369</c:v>
                </c:pt>
                <c:pt idx="2">
                  <c:v>373374003.49518847</c:v>
                </c:pt>
                <c:pt idx="3">
                  <c:v>317659498.01792806</c:v>
                </c:pt>
                <c:pt idx="4">
                  <c:v>358538792.3773669</c:v>
                </c:pt>
                <c:pt idx="5">
                  <c:v>393329865.062038</c:v>
                </c:pt>
                <c:pt idx="6">
                  <c:v>418090831.32491696</c:v>
                </c:pt>
                <c:pt idx="7">
                  <c:v>430825302.45092809</c:v>
                </c:pt>
                <c:pt idx="8">
                  <c:v>455459350.15786868</c:v>
                </c:pt>
                <c:pt idx="9">
                  <c:v>470131618.02023917</c:v>
                </c:pt>
                <c:pt idx="10">
                  <c:v>522168647.78458852</c:v>
                </c:pt>
                <c:pt idx="11">
                  <c:v>539361400.17908943</c:v>
                </c:pt>
                <c:pt idx="12">
                  <c:v>556764253.63264322</c:v>
                </c:pt>
                <c:pt idx="13">
                  <c:v>601483876.13051271</c:v>
                </c:pt>
                <c:pt idx="14">
                  <c:v>628703071.46763039</c:v>
                </c:pt>
                <c:pt idx="15">
                  <c:v>632764908.05451679</c:v>
                </c:pt>
                <c:pt idx="16">
                  <c:v>621441219.40686893</c:v>
                </c:pt>
                <c:pt idx="17">
                  <c:v>670712334.01345873</c:v>
                </c:pt>
                <c:pt idx="18">
                  <c:v>680774011.86294687</c:v>
                </c:pt>
                <c:pt idx="19">
                  <c:v>696962530.99106956</c:v>
                </c:pt>
                <c:pt idx="20">
                  <c:v>684850687.00045919</c:v>
                </c:pt>
                <c:pt idx="21">
                  <c:v>648923229.70318007</c:v>
                </c:pt>
                <c:pt idx="22">
                  <c:v>603114943.76180935</c:v>
                </c:pt>
                <c:pt idx="23">
                  <c:v>612690726.79413915</c:v>
                </c:pt>
                <c:pt idx="24">
                  <c:v>605936359.53907228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131351215.62247047</c:v>
                </c:pt>
                <c:pt idx="1">
                  <c:v>119402634.28619158</c:v>
                </c:pt>
                <c:pt idx="2">
                  <c:v>106165235.44853893</c:v>
                </c:pt>
                <c:pt idx="3">
                  <c:v>369533521.23693728</c:v>
                </c:pt>
                <c:pt idx="4">
                  <c:v>141497678.46010837</c:v>
                </c:pt>
                <c:pt idx="5">
                  <c:v>138358839.86774033</c:v>
                </c:pt>
                <c:pt idx="6">
                  <c:v>164558210.90610522</c:v>
                </c:pt>
                <c:pt idx="7">
                  <c:v>198343919.20749792</c:v>
                </c:pt>
                <c:pt idx="8">
                  <c:v>267525714.99770802</c:v>
                </c:pt>
                <c:pt idx="9">
                  <c:v>403610124.34726882</c:v>
                </c:pt>
                <c:pt idx="10">
                  <c:v>421665624.05450433</c:v>
                </c:pt>
                <c:pt idx="11">
                  <c:v>471728131.88281918</c:v>
                </c:pt>
                <c:pt idx="12">
                  <c:v>536997276.98252773</c:v>
                </c:pt>
                <c:pt idx="13">
                  <c:v>549586034.84970975</c:v>
                </c:pt>
                <c:pt idx="14">
                  <c:v>581756951.38128853</c:v>
                </c:pt>
                <c:pt idx="15">
                  <c:v>517961502.82792759</c:v>
                </c:pt>
                <c:pt idx="16">
                  <c:v>439560242.21072048</c:v>
                </c:pt>
                <c:pt idx="17">
                  <c:v>374611507.80531549</c:v>
                </c:pt>
                <c:pt idx="18">
                  <c:v>335525478.38261372</c:v>
                </c:pt>
                <c:pt idx="19">
                  <c:v>349028115.77358925</c:v>
                </c:pt>
                <c:pt idx="20">
                  <c:v>269020992.01052195</c:v>
                </c:pt>
                <c:pt idx="21">
                  <c:v>236460792.65874717</c:v>
                </c:pt>
                <c:pt idx="22">
                  <c:v>294504674.84718394</c:v>
                </c:pt>
                <c:pt idx="23">
                  <c:v>323270922.73519361</c:v>
                </c:pt>
                <c:pt idx="24">
                  <c:v>308837797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4096"/>
        <c:axId val="1592981168"/>
      </c:lineChart>
      <c:catAx>
        <c:axId val="1592974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/>
            </a:pPr>
            <a:endParaRPr lang="pt-BR"/>
          </a:p>
        </c:txPr>
        <c:crossAx val="1592981168"/>
        <c:crosses val="autoZero"/>
        <c:auto val="1"/>
        <c:lblAlgn val="ctr"/>
        <c:lblOffset val="100"/>
        <c:noMultiLvlLbl val="0"/>
      </c:catAx>
      <c:valAx>
        <c:axId val="159298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 dirty="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009275500125315E-2"/>
              <c:y val="9.4119069986432255E-2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740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Roraima (UFRR)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6168062383134346"/>
          <c:y val="0.22224495555522827"/>
          <c:w val="0.83775163858707602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21143080.714607276</c:v>
                </c:pt>
                <c:pt idx="1">
                  <c:v>20047118.569258776</c:v>
                </c:pt>
                <c:pt idx="2">
                  <c:v>24641559.102997638</c:v>
                </c:pt>
                <c:pt idx="3">
                  <c:v>24565369.601128306</c:v>
                </c:pt>
                <c:pt idx="4">
                  <c:v>26984785.72940347</c:v>
                </c:pt>
                <c:pt idx="5">
                  <c:v>30071459.325356022</c:v>
                </c:pt>
                <c:pt idx="6">
                  <c:v>34408178.52006644</c:v>
                </c:pt>
                <c:pt idx="7">
                  <c:v>39091441.065138966</c:v>
                </c:pt>
                <c:pt idx="8">
                  <c:v>40014374.609110802</c:v>
                </c:pt>
                <c:pt idx="9">
                  <c:v>44843055.426246777</c:v>
                </c:pt>
                <c:pt idx="10">
                  <c:v>50137050.28816881</c:v>
                </c:pt>
                <c:pt idx="11">
                  <c:v>53311013.533620834</c:v>
                </c:pt>
                <c:pt idx="12">
                  <c:v>55161245.217988722</c:v>
                </c:pt>
                <c:pt idx="13">
                  <c:v>64078198.049828812</c:v>
                </c:pt>
                <c:pt idx="14">
                  <c:v>72243319.649872839</c:v>
                </c:pt>
                <c:pt idx="15">
                  <c:v>75033774.107623935</c:v>
                </c:pt>
                <c:pt idx="16">
                  <c:v>81846775.950081214</c:v>
                </c:pt>
                <c:pt idx="17">
                  <c:v>85855315.022205919</c:v>
                </c:pt>
                <c:pt idx="18">
                  <c:v>88079445.420053542</c:v>
                </c:pt>
                <c:pt idx="19">
                  <c:v>93118030.651621848</c:v>
                </c:pt>
                <c:pt idx="20">
                  <c:v>92931921.351848125</c:v>
                </c:pt>
                <c:pt idx="21">
                  <c:v>90540087.536935255</c:v>
                </c:pt>
                <c:pt idx="22">
                  <c:v>84180855.483667105</c:v>
                </c:pt>
                <c:pt idx="23">
                  <c:v>87256379.206342116</c:v>
                </c:pt>
                <c:pt idx="24">
                  <c:v>90214786.263078377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23350438.38167138</c:v>
                </c:pt>
                <c:pt idx="1">
                  <c:v>14309642.506378397</c:v>
                </c:pt>
                <c:pt idx="2">
                  <c:v>15403335.58037916</c:v>
                </c:pt>
                <c:pt idx="3">
                  <c:v>18293946.746213026</c:v>
                </c:pt>
                <c:pt idx="4">
                  <c:v>17307625.363030791</c:v>
                </c:pt>
                <c:pt idx="5">
                  <c:v>37866276.293312654</c:v>
                </c:pt>
                <c:pt idx="6">
                  <c:v>21732496.41553884</c:v>
                </c:pt>
                <c:pt idx="7">
                  <c:v>31791572.966592617</c:v>
                </c:pt>
                <c:pt idx="8">
                  <c:v>51714427.95553045</c:v>
                </c:pt>
                <c:pt idx="9">
                  <c:v>68353587.733313367</c:v>
                </c:pt>
                <c:pt idx="10">
                  <c:v>93466054.309308171</c:v>
                </c:pt>
                <c:pt idx="11">
                  <c:v>130827187.57749367</c:v>
                </c:pt>
                <c:pt idx="12">
                  <c:v>131242619.24082179</c:v>
                </c:pt>
                <c:pt idx="13">
                  <c:v>225045490.28050685</c:v>
                </c:pt>
                <c:pt idx="14">
                  <c:v>119569622.2260939</c:v>
                </c:pt>
                <c:pt idx="15">
                  <c:v>111142934.09736025</c:v>
                </c:pt>
                <c:pt idx="16">
                  <c:v>78325407.56103611</c:v>
                </c:pt>
                <c:pt idx="17">
                  <c:v>73530996.841073394</c:v>
                </c:pt>
                <c:pt idx="18">
                  <c:v>72693801.028137863</c:v>
                </c:pt>
                <c:pt idx="19">
                  <c:v>66934066.392635271</c:v>
                </c:pt>
                <c:pt idx="20">
                  <c:v>51780690.949575983</c:v>
                </c:pt>
                <c:pt idx="21">
                  <c:v>68264189.790804237</c:v>
                </c:pt>
                <c:pt idx="22">
                  <c:v>63017127.908009864</c:v>
                </c:pt>
                <c:pt idx="23">
                  <c:v>71755866.537922978</c:v>
                </c:pt>
                <c:pt idx="24">
                  <c:v>82436704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1712"/>
        <c:axId val="1592983344"/>
      </c:lineChart>
      <c:catAx>
        <c:axId val="15929817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/>
            </a:pPr>
            <a:endParaRPr lang="pt-BR"/>
          </a:p>
        </c:txPr>
        <c:crossAx val="1592983344"/>
        <c:crosses val="autoZero"/>
        <c:auto val="1"/>
        <c:lblAlgn val="ctr"/>
        <c:lblOffset val="100"/>
        <c:noMultiLvlLbl val="0"/>
      </c:catAx>
      <c:valAx>
        <c:axId val="1592983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t-BR" sz="1100" dirty="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8.9345016056639054E-4"/>
              <c:y val="0.12667983961589332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8171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Santa Maria (UFSM)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1825888059459372"/>
          <c:y val="0.21742025911643903"/>
          <c:w val="0.74320581057543933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275795038.68702012</c:v>
                </c:pt>
                <c:pt idx="1">
                  <c:v>262760406.41691431</c:v>
                </c:pt>
                <c:pt idx="2">
                  <c:v>284555011.93025398</c:v>
                </c:pt>
                <c:pt idx="3">
                  <c:v>274118657.83447772</c:v>
                </c:pt>
                <c:pt idx="4">
                  <c:v>290424654.92681736</c:v>
                </c:pt>
                <c:pt idx="5">
                  <c:v>306093265.19102341</c:v>
                </c:pt>
                <c:pt idx="6">
                  <c:v>347609911.09396124</c:v>
                </c:pt>
                <c:pt idx="7">
                  <c:v>345077939.88867867</c:v>
                </c:pt>
                <c:pt idx="8">
                  <c:v>384192037.47263217</c:v>
                </c:pt>
                <c:pt idx="9">
                  <c:v>331562381.67027318</c:v>
                </c:pt>
                <c:pt idx="10">
                  <c:v>419578301.06848955</c:v>
                </c:pt>
                <c:pt idx="11">
                  <c:v>398528611.11709052</c:v>
                </c:pt>
                <c:pt idx="12">
                  <c:v>419297503.47998178</c:v>
                </c:pt>
                <c:pt idx="13">
                  <c:v>446507718.62774569</c:v>
                </c:pt>
                <c:pt idx="14">
                  <c:v>463229139.19503951</c:v>
                </c:pt>
                <c:pt idx="15">
                  <c:v>466400882.16923565</c:v>
                </c:pt>
                <c:pt idx="16">
                  <c:v>460177397.26129746</c:v>
                </c:pt>
                <c:pt idx="17">
                  <c:v>507594320.6622799</c:v>
                </c:pt>
                <c:pt idx="18">
                  <c:v>537568317.57097292</c:v>
                </c:pt>
                <c:pt idx="19">
                  <c:v>518783328.16598237</c:v>
                </c:pt>
                <c:pt idx="20">
                  <c:v>522848365.68693018</c:v>
                </c:pt>
                <c:pt idx="21">
                  <c:v>491960705.24865288</c:v>
                </c:pt>
                <c:pt idx="22">
                  <c:v>457894106.67636603</c:v>
                </c:pt>
                <c:pt idx="23">
                  <c:v>460432425.41517985</c:v>
                </c:pt>
                <c:pt idx="24">
                  <c:v>465486900.0602361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95451133.459737152</c:v>
                </c:pt>
                <c:pt idx="1">
                  <c:v>102102588.43556991</c:v>
                </c:pt>
                <c:pt idx="2">
                  <c:v>90293765.432860747</c:v>
                </c:pt>
                <c:pt idx="3">
                  <c:v>120673471.81222054</c:v>
                </c:pt>
                <c:pt idx="4">
                  <c:v>113793915.82495964</c:v>
                </c:pt>
                <c:pt idx="5">
                  <c:v>122909472.28021324</c:v>
                </c:pt>
                <c:pt idx="6">
                  <c:v>156678970.4845627</c:v>
                </c:pt>
                <c:pt idx="7">
                  <c:v>165592605.39812943</c:v>
                </c:pt>
                <c:pt idx="8">
                  <c:v>220377555.11847061</c:v>
                </c:pt>
                <c:pt idx="9">
                  <c:v>235808646.11679393</c:v>
                </c:pt>
                <c:pt idx="10">
                  <c:v>268047475.86685115</c:v>
                </c:pt>
                <c:pt idx="11">
                  <c:v>315021616.40724355</c:v>
                </c:pt>
                <c:pt idx="12">
                  <c:v>326764949.74336904</c:v>
                </c:pt>
                <c:pt idx="13">
                  <c:v>343218862.17248166</c:v>
                </c:pt>
                <c:pt idx="14">
                  <c:v>343385654.37053537</c:v>
                </c:pt>
                <c:pt idx="15">
                  <c:v>332991380.99072719</c:v>
                </c:pt>
                <c:pt idx="16">
                  <c:v>285186876.23772192</c:v>
                </c:pt>
                <c:pt idx="17">
                  <c:v>246352627.31509206</c:v>
                </c:pt>
                <c:pt idx="18">
                  <c:v>232102672.85423028</c:v>
                </c:pt>
                <c:pt idx="19">
                  <c:v>238857265.84241679</c:v>
                </c:pt>
                <c:pt idx="20">
                  <c:v>171548048.49170005</c:v>
                </c:pt>
                <c:pt idx="21">
                  <c:v>170023444.93674269</c:v>
                </c:pt>
                <c:pt idx="22">
                  <c:v>201913558.59145039</c:v>
                </c:pt>
                <c:pt idx="23">
                  <c:v>218088111.85003993</c:v>
                </c:pt>
                <c:pt idx="24">
                  <c:v>209455902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3888"/>
        <c:axId val="1592984432"/>
      </c:lineChart>
      <c:catAx>
        <c:axId val="1592983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2984432"/>
        <c:crosses val="autoZero"/>
        <c:auto val="1"/>
        <c:lblAlgn val="ctr"/>
        <c:lblOffset val="100"/>
        <c:noMultiLvlLbl val="0"/>
      </c:catAx>
      <c:valAx>
        <c:axId val="1592984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8388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Catalão (UFCAT)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8376043219333325"/>
          <c:y val="0.24759826851683675"/>
          <c:w val="0.55887559613258797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AUTONOMIA'!$G$6:$G$11</c:f>
              <c:numCache>
                <c:formatCode>_-* #,##0_-;\-* #,##0_-;_-* "-"??_-;_-@_-</c:formatCode>
                <c:ptCount val="6"/>
                <c:pt idx="0">
                  <c:v>4945770.6664122511</c:v>
                </c:pt>
                <c:pt idx="1">
                  <c:v>15626788.546621805</c:v>
                </c:pt>
                <c:pt idx="2">
                  <c:v>35332300.80552081</c:v>
                </c:pt>
                <c:pt idx="3">
                  <c:v>35444576.426048517</c:v>
                </c:pt>
                <c:pt idx="4">
                  <c:v>36586862.347401686</c:v>
                </c:pt>
                <c:pt idx="5">
                  <c:v>38762551.300776184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AUTONOMIA'!$H$6:$H$11</c:f>
              <c:numCache>
                <c:formatCode>_-* #,##0_-;\-* #,##0_-;_-* "-"??_-;_-@_-</c:formatCode>
                <c:ptCount val="6"/>
                <c:pt idx="0">
                  <c:v>21041902.783573002</c:v>
                </c:pt>
                <c:pt idx="1">
                  <c:v>20036693.355425622</c:v>
                </c:pt>
                <c:pt idx="2">
                  <c:v>18496768.061858885</c:v>
                </c:pt>
                <c:pt idx="3">
                  <c:v>22275475.347536255</c:v>
                </c:pt>
                <c:pt idx="4">
                  <c:v>23646629.415443275</c:v>
                </c:pt>
                <c:pt idx="5">
                  <c:v>25133516.650144655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4976"/>
        <c:axId val="1592985520"/>
      </c:lineChart>
      <c:catAx>
        <c:axId val="15929849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2985520"/>
        <c:crosses val="autoZero"/>
        <c:auto val="1"/>
        <c:lblAlgn val="ctr"/>
        <c:lblOffset val="100"/>
        <c:noMultiLvlLbl val="0"/>
      </c:catAx>
      <c:valAx>
        <c:axId val="1592985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t-BR" sz="1100" dirty="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3.092637754921779E-4"/>
              <c:y val="0.1354458062265721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8497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Minas Gerais (UFMG)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5882862262024059"/>
          <c:y val="0.24688701681318551"/>
          <c:w val="0.68818906984856332"/>
          <c:h val="0.51149413727415782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519348617.50301397</c:v>
                </c:pt>
                <c:pt idx="1">
                  <c:v>493821075.19626629</c:v>
                </c:pt>
                <c:pt idx="2">
                  <c:v>531523003.89333093</c:v>
                </c:pt>
                <c:pt idx="3">
                  <c:v>495014533.3172096</c:v>
                </c:pt>
                <c:pt idx="4">
                  <c:v>561049106.13666248</c:v>
                </c:pt>
                <c:pt idx="5">
                  <c:v>571972655.49612367</c:v>
                </c:pt>
                <c:pt idx="6">
                  <c:v>621627545.34060645</c:v>
                </c:pt>
                <c:pt idx="7">
                  <c:v>631808675.33979535</c:v>
                </c:pt>
                <c:pt idx="8">
                  <c:v>689398030.22357059</c:v>
                </c:pt>
                <c:pt idx="9">
                  <c:v>655601484.67774403</c:v>
                </c:pt>
                <c:pt idx="10">
                  <c:v>690026996.39729404</c:v>
                </c:pt>
                <c:pt idx="11">
                  <c:v>712967573.04700351</c:v>
                </c:pt>
                <c:pt idx="12">
                  <c:v>719883136.33485341</c:v>
                </c:pt>
                <c:pt idx="13">
                  <c:v>779598985.46081126</c:v>
                </c:pt>
                <c:pt idx="14">
                  <c:v>815060415.90723372</c:v>
                </c:pt>
                <c:pt idx="15">
                  <c:v>813841864.53978682</c:v>
                </c:pt>
                <c:pt idx="16">
                  <c:v>793488423.54363883</c:v>
                </c:pt>
                <c:pt idx="17">
                  <c:v>873578930.28440952</c:v>
                </c:pt>
                <c:pt idx="18">
                  <c:v>868407138.61719739</c:v>
                </c:pt>
                <c:pt idx="19">
                  <c:v>887050859.56729066</c:v>
                </c:pt>
                <c:pt idx="20">
                  <c:v>879480055.0231241</c:v>
                </c:pt>
                <c:pt idx="21">
                  <c:v>829867744.56300974</c:v>
                </c:pt>
                <c:pt idx="22">
                  <c:v>767063005.26245773</c:v>
                </c:pt>
                <c:pt idx="23">
                  <c:v>773776965.04382348</c:v>
                </c:pt>
                <c:pt idx="24">
                  <c:v>762930538.48244047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309039259.22856045</c:v>
                </c:pt>
                <c:pt idx="1">
                  <c:v>365622948.88202757</c:v>
                </c:pt>
                <c:pt idx="2">
                  <c:v>292398396.24589854</c:v>
                </c:pt>
                <c:pt idx="3">
                  <c:v>363114548.68832618</c:v>
                </c:pt>
                <c:pt idx="4">
                  <c:v>421631467.13108706</c:v>
                </c:pt>
                <c:pt idx="5">
                  <c:v>343013453.58452117</c:v>
                </c:pt>
                <c:pt idx="6">
                  <c:v>398540156.05224884</c:v>
                </c:pt>
                <c:pt idx="7">
                  <c:v>367953890.77555078</c:v>
                </c:pt>
                <c:pt idx="8">
                  <c:v>469924646.11477792</c:v>
                </c:pt>
                <c:pt idx="9">
                  <c:v>605062001.91004193</c:v>
                </c:pt>
                <c:pt idx="10">
                  <c:v>468254201.84702492</c:v>
                </c:pt>
                <c:pt idx="11">
                  <c:v>792896172.79859579</c:v>
                </c:pt>
                <c:pt idx="12">
                  <c:v>757722343.64450586</c:v>
                </c:pt>
                <c:pt idx="13">
                  <c:v>683590442.5066874</c:v>
                </c:pt>
                <c:pt idx="14">
                  <c:v>629865745.29564857</c:v>
                </c:pt>
                <c:pt idx="15">
                  <c:v>546673792.13291693</c:v>
                </c:pt>
                <c:pt idx="16">
                  <c:v>530721468.57196206</c:v>
                </c:pt>
                <c:pt idx="17">
                  <c:v>445156451.05984569</c:v>
                </c:pt>
                <c:pt idx="18">
                  <c:v>447877797.68806785</c:v>
                </c:pt>
                <c:pt idx="19">
                  <c:v>462196272.59494191</c:v>
                </c:pt>
                <c:pt idx="20">
                  <c:v>328717051.17277235</c:v>
                </c:pt>
                <c:pt idx="21">
                  <c:v>309818287.4178201</c:v>
                </c:pt>
                <c:pt idx="22">
                  <c:v>390376633.59153593</c:v>
                </c:pt>
                <c:pt idx="23">
                  <c:v>413813850.07688642</c:v>
                </c:pt>
                <c:pt idx="24">
                  <c:v>389237644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6064"/>
        <c:axId val="1592987152"/>
      </c:lineChart>
      <c:catAx>
        <c:axId val="15929860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2987152"/>
        <c:crosses val="autoZero"/>
        <c:auto val="1"/>
        <c:lblAlgn val="ctr"/>
        <c:lblOffset val="100"/>
        <c:noMultiLvlLbl val="0"/>
      </c:catAx>
      <c:valAx>
        <c:axId val="1592987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9266293647707666E-2"/>
              <c:y val="9.9125816896797891E-2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8606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do Pampa (UNIPAMPA)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1986236286137706"/>
          <c:y val="0.20334411078576181"/>
          <c:w val="0.70934522656016685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'MODELO AUTONOMIA'!$G$5:$G$20</c:f>
              <c:numCache>
                <c:formatCode>_-* #,##0_-;\-* #,##0_-;_-* "-"??_-;_-@_-</c:formatCode>
                <c:ptCount val="16"/>
                <c:pt idx="0">
                  <c:v>52975704.066914439</c:v>
                </c:pt>
                <c:pt idx="1">
                  <c:v>86457454.010361463</c:v>
                </c:pt>
                <c:pt idx="2">
                  <c:v>112941102.27904212</c:v>
                </c:pt>
                <c:pt idx="3">
                  <c:v>112726247.9535338</c:v>
                </c:pt>
                <c:pt idx="4">
                  <c:v>132296788.82729158</c:v>
                </c:pt>
                <c:pt idx="5">
                  <c:v>154348650.71333709</c:v>
                </c:pt>
                <c:pt idx="6">
                  <c:v>176511018.37916115</c:v>
                </c:pt>
                <c:pt idx="7">
                  <c:v>189810358.30589625</c:v>
                </c:pt>
                <c:pt idx="8">
                  <c:v>213266150.25393367</c:v>
                </c:pt>
                <c:pt idx="9">
                  <c:v>213640626.6749444</c:v>
                </c:pt>
                <c:pt idx="10">
                  <c:v>220315345.56627405</c:v>
                </c:pt>
                <c:pt idx="11">
                  <c:v>215058619.64677918</c:v>
                </c:pt>
                <c:pt idx="12">
                  <c:v>210424781.61216721</c:v>
                </c:pt>
                <c:pt idx="13">
                  <c:v>206052989.95781821</c:v>
                </c:pt>
                <c:pt idx="14">
                  <c:v>213010236.72036803</c:v>
                </c:pt>
                <c:pt idx="15">
                  <c:v>210284770.7532323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AUTONOMIA'!$A$5:$A$20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'MODELO AUTONOMIA'!$H$5:$H$20</c:f>
              <c:numCache>
                <c:formatCode>_-* #,##0_-;\-* #,##0_-;_-* "-"??_-;_-@_-</c:formatCode>
                <c:ptCount val="16"/>
                <c:pt idx="0">
                  <c:v>221454165.37408182</c:v>
                </c:pt>
                <c:pt idx="1">
                  <c:v>345316060.48953712</c:v>
                </c:pt>
                <c:pt idx="2">
                  <c:v>247957719.67162031</c:v>
                </c:pt>
                <c:pt idx="3">
                  <c:v>237108607.68723267</c:v>
                </c:pt>
                <c:pt idx="4">
                  <c:v>294969320.16924787</c:v>
                </c:pt>
                <c:pt idx="5">
                  <c:v>240645359.46767071</c:v>
                </c:pt>
                <c:pt idx="6">
                  <c:v>226775897.23397857</c:v>
                </c:pt>
                <c:pt idx="7">
                  <c:v>186367449.5571647</c:v>
                </c:pt>
                <c:pt idx="8">
                  <c:v>153147787.79919848</c:v>
                </c:pt>
                <c:pt idx="9">
                  <c:v>154620414.04446775</c:v>
                </c:pt>
                <c:pt idx="10">
                  <c:v>139383991.93876502</c:v>
                </c:pt>
                <c:pt idx="11">
                  <c:v>111968699.8902292</c:v>
                </c:pt>
                <c:pt idx="12">
                  <c:v>122016448.64421475</c:v>
                </c:pt>
                <c:pt idx="13">
                  <c:v>140475389.73187986</c:v>
                </c:pt>
                <c:pt idx="14">
                  <c:v>145367296.6051743</c:v>
                </c:pt>
                <c:pt idx="15">
                  <c:v>134023938.35754989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0176"/>
        <c:axId val="1594553984"/>
      </c:lineChart>
      <c:catAx>
        <c:axId val="1594550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4553984"/>
        <c:crosses val="autoZero"/>
        <c:auto val="1"/>
        <c:lblAlgn val="ctr"/>
        <c:lblOffset val="100"/>
        <c:noMultiLvlLbl val="0"/>
      </c:catAx>
      <c:valAx>
        <c:axId val="159455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2.8563310556081377E-2"/>
              <c:y val="0.13360276964404641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017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Santa Catarina (UFSC)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3938587850696863"/>
          <c:y val="0.2222449850872569"/>
          <c:w val="0.69758276834240618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362719960.01425105</c:v>
                </c:pt>
                <c:pt idx="1">
                  <c:v>359177086.30892813</c:v>
                </c:pt>
                <c:pt idx="2">
                  <c:v>383880552.57773137</c:v>
                </c:pt>
                <c:pt idx="3">
                  <c:v>361421839.79302025</c:v>
                </c:pt>
                <c:pt idx="4">
                  <c:v>387550095.54914093</c:v>
                </c:pt>
                <c:pt idx="5">
                  <c:v>429704268.5273155</c:v>
                </c:pt>
                <c:pt idx="6">
                  <c:v>456539390.81847644</c:v>
                </c:pt>
                <c:pt idx="7">
                  <c:v>447947576.21641982</c:v>
                </c:pt>
                <c:pt idx="8">
                  <c:v>496379732.02463341</c:v>
                </c:pt>
                <c:pt idx="9">
                  <c:v>462688565.36587203</c:v>
                </c:pt>
                <c:pt idx="10">
                  <c:v>515790044.04077911</c:v>
                </c:pt>
                <c:pt idx="11">
                  <c:v>522176251.8786003</c:v>
                </c:pt>
                <c:pt idx="12">
                  <c:v>519997293.60261518</c:v>
                </c:pt>
                <c:pt idx="13">
                  <c:v>561727967.80243778</c:v>
                </c:pt>
                <c:pt idx="14">
                  <c:v>592809206.33773768</c:v>
                </c:pt>
                <c:pt idx="15">
                  <c:v>599988625.73977804</c:v>
                </c:pt>
                <c:pt idx="16">
                  <c:v>584914027.26139629</c:v>
                </c:pt>
                <c:pt idx="17">
                  <c:v>639866905.47052693</c:v>
                </c:pt>
                <c:pt idx="18">
                  <c:v>655649124.70813692</c:v>
                </c:pt>
                <c:pt idx="19">
                  <c:v>674141742.83036721</c:v>
                </c:pt>
                <c:pt idx="20">
                  <c:v>665835560.29009032</c:v>
                </c:pt>
                <c:pt idx="21">
                  <c:v>634536443.72945249</c:v>
                </c:pt>
                <c:pt idx="22">
                  <c:v>583242576.50255823</c:v>
                </c:pt>
                <c:pt idx="23">
                  <c:v>593209520.27208376</c:v>
                </c:pt>
                <c:pt idx="24">
                  <c:v>592386041.28461003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235954120.16938469</c:v>
                </c:pt>
                <c:pt idx="1">
                  <c:v>180493157.4168559</c:v>
                </c:pt>
                <c:pt idx="2">
                  <c:v>136798884.55107483</c:v>
                </c:pt>
                <c:pt idx="3">
                  <c:v>173370475.470801</c:v>
                </c:pt>
                <c:pt idx="4">
                  <c:v>169075020.95739836</c:v>
                </c:pt>
                <c:pt idx="5">
                  <c:v>216162809.29918206</c:v>
                </c:pt>
                <c:pt idx="6">
                  <c:v>206083446.03800344</c:v>
                </c:pt>
                <c:pt idx="7">
                  <c:v>281784974.15993381</c:v>
                </c:pt>
                <c:pt idx="8">
                  <c:v>368980244.19779533</c:v>
                </c:pt>
                <c:pt idx="9">
                  <c:v>573020456.37805271</c:v>
                </c:pt>
                <c:pt idx="10">
                  <c:v>508678384.8554486</c:v>
                </c:pt>
                <c:pt idx="11">
                  <c:v>541604478.60385096</c:v>
                </c:pt>
                <c:pt idx="12">
                  <c:v>655641926.40395164</c:v>
                </c:pt>
                <c:pt idx="13">
                  <c:v>518148304.74516368</c:v>
                </c:pt>
                <c:pt idx="14">
                  <c:v>441869693.01459455</c:v>
                </c:pt>
                <c:pt idx="15">
                  <c:v>401182605.46430111</c:v>
                </c:pt>
                <c:pt idx="16">
                  <c:v>379281948.42353928</c:v>
                </c:pt>
                <c:pt idx="17">
                  <c:v>325617659.20466483</c:v>
                </c:pt>
                <c:pt idx="18">
                  <c:v>328285134.7993573</c:v>
                </c:pt>
                <c:pt idx="19">
                  <c:v>326298369.0219506</c:v>
                </c:pt>
                <c:pt idx="20">
                  <c:v>246468685.22840938</c:v>
                </c:pt>
                <c:pt idx="21">
                  <c:v>233820440.14595139</c:v>
                </c:pt>
                <c:pt idx="22">
                  <c:v>275503182.28385186</c:v>
                </c:pt>
                <c:pt idx="23">
                  <c:v>304664552.62374389</c:v>
                </c:pt>
                <c:pt idx="24">
                  <c:v>315229950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8336"/>
        <c:axId val="1594552896"/>
      </c:lineChart>
      <c:catAx>
        <c:axId val="15945583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4552896"/>
        <c:crosses val="autoZero"/>
        <c:auto val="1"/>
        <c:lblAlgn val="ctr"/>
        <c:lblOffset val="100"/>
        <c:noMultiLvlLbl val="0"/>
      </c:catAx>
      <c:valAx>
        <c:axId val="159455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t-BR" sz="11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83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Alfenas (UNIFAL)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4475995262558892"/>
          <c:y val="0.21691524228779097"/>
          <c:w val="0.68843933309626859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19264744.335297674</c:v>
                </c:pt>
                <c:pt idx="1">
                  <c:v>18342894.342489723</c:v>
                </c:pt>
                <c:pt idx="2">
                  <c:v>20127088.51377786</c:v>
                </c:pt>
                <c:pt idx="3">
                  <c:v>19516905.63092155</c:v>
                </c:pt>
                <c:pt idx="4">
                  <c:v>20756904.514371797</c:v>
                </c:pt>
                <c:pt idx="5">
                  <c:v>22720683.158868548</c:v>
                </c:pt>
                <c:pt idx="6">
                  <c:v>26089038.558091406</c:v>
                </c:pt>
                <c:pt idx="7">
                  <c:v>28244230.058056019</c:v>
                </c:pt>
                <c:pt idx="8">
                  <c:v>32694725.097693749</c:v>
                </c:pt>
                <c:pt idx="9">
                  <c:v>45431911.944029599</c:v>
                </c:pt>
                <c:pt idx="10">
                  <c:v>53977228.008638307</c:v>
                </c:pt>
                <c:pt idx="11">
                  <c:v>58337880.83302822</c:v>
                </c:pt>
                <c:pt idx="12">
                  <c:v>61595901.683054917</c:v>
                </c:pt>
                <c:pt idx="13">
                  <c:v>69417146.807140127</c:v>
                </c:pt>
                <c:pt idx="14">
                  <c:v>78075535.071835175</c:v>
                </c:pt>
                <c:pt idx="15">
                  <c:v>80693164.05770582</c:v>
                </c:pt>
                <c:pt idx="16">
                  <c:v>83452868.0706027</c:v>
                </c:pt>
                <c:pt idx="17">
                  <c:v>88366350.250890881</c:v>
                </c:pt>
                <c:pt idx="18">
                  <c:v>91951401.087272644</c:v>
                </c:pt>
                <c:pt idx="19">
                  <c:v>95430876.027071282</c:v>
                </c:pt>
                <c:pt idx="20">
                  <c:v>99630824.274283767</c:v>
                </c:pt>
                <c:pt idx="21">
                  <c:v>92817251.217599377</c:v>
                </c:pt>
                <c:pt idx="22">
                  <c:v>88156621.061788082</c:v>
                </c:pt>
                <c:pt idx="23">
                  <c:v>89677593.875823617</c:v>
                </c:pt>
                <c:pt idx="24">
                  <c:v>91190388.747508332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13158952.214327121</c:v>
                </c:pt>
                <c:pt idx="1">
                  <c:v>12734570.793762103</c:v>
                </c:pt>
                <c:pt idx="2">
                  <c:v>11978602.882744683</c:v>
                </c:pt>
                <c:pt idx="3">
                  <c:v>12907068.175226312</c:v>
                </c:pt>
                <c:pt idx="4">
                  <c:v>14441403.699844154</c:v>
                </c:pt>
                <c:pt idx="5">
                  <c:v>18530255.646506034</c:v>
                </c:pt>
                <c:pt idx="6">
                  <c:v>19204287.146529924</c:v>
                </c:pt>
                <c:pt idx="7">
                  <c:v>31877453.559188094</c:v>
                </c:pt>
                <c:pt idx="8">
                  <c:v>53467270.334930144</c:v>
                </c:pt>
                <c:pt idx="9">
                  <c:v>65376883.836595722</c:v>
                </c:pt>
                <c:pt idx="10">
                  <c:v>56139276.593816072</c:v>
                </c:pt>
                <c:pt idx="11">
                  <c:v>169419850.4223564</c:v>
                </c:pt>
                <c:pt idx="12">
                  <c:v>111328790.82478108</c:v>
                </c:pt>
                <c:pt idx="13">
                  <c:v>114476886.30967176</c:v>
                </c:pt>
                <c:pt idx="14">
                  <c:v>95394284.915649086</c:v>
                </c:pt>
                <c:pt idx="15">
                  <c:v>82171838.390366971</c:v>
                </c:pt>
                <c:pt idx="16">
                  <c:v>69414552.786323339</c:v>
                </c:pt>
                <c:pt idx="17">
                  <c:v>64111291.962920107</c:v>
                </c:pt>
                <c:pt idx="18">
                  <c:v>61927602.540335417</c:v>
                </c:pt>
                <c:pt idx="19">
                  <c:v>71229790.082218885</c:v>
                </c:pt>
                <c:pt idx="20">
                  <c:v>51945293.767866999</c:v>
                </c:pt>
                <c:pt idx="21">
                  <c:v>58049637.630780682</c:v>
                </c:pt>
                <c:pt idx="22">
                  <c:v>60707382.108467743</c:v>
                </c:pt>
                <c:pt idx="23">
                  <c:v>62625071.170601383</c:v>
                </c:pt>
                <c:pt idx="24">
                  <c:v>60404390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6160"/>
        <c:axId val="1594549632"/>
      </c:lineChart>
      <c:catAx>
        <c:axId val="15945561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4549632"/>
        <c:crosses val="autoZero"/>
        <c:auto val="1"/>
        <c:lblAlgn val="ctr"/>
        <c:lblOffset val="100"/>
        <c:noMultiLvlLbl val="0"/>
      </c:catAx>
      <c:valAx>
        <c:axId val="159454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pt-BR" sz="11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616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UNIVERSIDADES FEDERAIS: Outras Despesas Correntes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PESODCINV!$A$36:$A$61</c:f>
              <c:numCache>
                <c:formatCode>_-* #,##0_-;\-* #,##0_-;_-* "-"??_-;_-@_-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PESODCINV!$C$36:$C$61</c:f>
              <c:numCache>
                <c:formatCode>_-* #,##0_-;\-* #,##0_-;_-* "-"??_-;_-@_-</c:formatCode>
                <c:ptCount val="26"/>
                <c:pt idx="0">
                  <c:v>4567938595.2748566</c:v>
                </c:pt>
                <c:pt idx="1">
                  <c:v>4501635777.1721725</c:v>
                </c:pt>
                <c:pt idx="2">
                  <c:v>4190550482.0774245</c:v>
                </c:pt>
                <c:pt idx="3">
                  <c:v>3569042090.8026781</c:v>
                </c:pt>
                <c:pt idx="4">
                  <c:v>4373829588.9958906</c:v>
                </c:pt>
                <c:pt idx="5">
                  <c:v>4596514124.3011475</c:v>
                </c:pt>
                <c:pt idx="6">
                  <c:v>5035488162.0581875</c:v>
                </c:pt>
                <c:pt idx="7">
                  <c:v>5731531702.8905106</c:v>
                </c:pt>
                <c:pt idx="8">
                  <c:v>6529288686.9161358</c:v>
                </c:pt>
                <c:pt idx="9">
                  <c:v>7833777293.4720888</c:v>
                </c:pt>
                <c:pt idx="10">
                  <c:v>9286342883.4945049</c:v>
                </c:pt>
                <c:pt idx="11">
                  <c:v>10382501287.072762</c:v>
                </c:pt>
                <c:pt idx="12">
                  <c:v>11629037677.112202</c:v>
                </c:pt>
                <c:pt idx="13">
                  <c:v>13891378767.46102</c:v>
                </c:pt>
                <c:pt idx="14">
                  <c:v>13522943304.09539</c:v>
                </c:pt>
                <c:pt idx="15">
                  <c:v>12926507006.8265</c:v>
                </c:pt>
                <c:pt idx="16">
                  <c:v>12052573981.081091</c:v>
                </c:pt>
                <c:pt idx="17">
                  <c:v>11249149466.462578</c:v>
                </c:pt>
                <c:pt idx="18">
                  <c:v>10925756337.889622</c:v>
                </c:pt>
                <c:pt idx="19">
                  <c:v>10720353815.715984</c:v>
                </c:pt>
                <c:pt idx="20">
                  <c:v>10306770523.528963</c:v>
                </c:pt>
                <c:pt idx="21">
                  <c:v>8034773740.0702887</c:v>
                </c:pt>
                <c:pt idx="22">
                  <c:v>7861077007.3506212</c:v>
                </c:pt>
                <c:pt idx="23">
                  <c:v>9547845458.674078</c:v>
                </c:pt>
                <c:pt idx="24">
                  <c:v>10313850711.654661</c:v>
                </c:pt>
                <c:pt idx="25">
                  <c:v>10130162976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59454576"/>
        <c:axId val="1592988784"/>
      </c:lineChart>
      <c:catAx>
        <c:axId val="14594545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400"/>
            </a:pPr>
            <a:endParaRPr lang="pt-BR"/>
          </a:p>
        </c:txPr>
        <c:crossAx val="1592988784"/>
        <c:crosses val="autoZero"/>
        <c:auto val="1"/>
        <c:lblAlgn val="ctr"/>
        <c:lblOffset val="100"/>
        <c:noMultiLvlLbl val="0"/>
      </c:catAx>
      <c:valAx>
        <c:axId val="1592988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 dirty="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7655371422881552E-2"/>
              <c:y val="0.14810313529107327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4594545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São Paulo (UNIFESP)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4259679493904701"/>
          <c:y val="0.23874532864389597"/>
          <c:w val="0.70756937290741273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168545396.37489307</c:v>
                </c:pt>
                <c:pt idx="1">
                  <c:v>165833000.88109228</c:v>
                </c:pt>
                <c:pt idx="2">
                  <c:v>179183437.875999</c:v>
                </c:pt>
                <c:pt idx="3">
                  <c:v>170164533.26314634</c:v>
                </c:pt>
                <c:pt idx="4">
                  <c:v>208962300.7306242</c:v>
                </c:pt>
                <c:pt idx="5">
                  <c:v>234267200.79303807</c:v>
                </c:pt>
                <c:pt idx="6">
                  <c:v>257772945.6768707</c:v>
                </c:pt>
                <c:pt idx="7">
                  <c:v>275728398.71536469</c:v>
                </c:pt>
                <c:pt idx="8">
                  <c:v>307445657.2457478</c:v>
                </c:pt>
                <c:pt idx="9">
                  <c:v>350286338.46399599</c:v>
                </c:pt>
                <c:pt idx="10">
                  <c:v>433102426.07940036</c:v>
                </c:pt>
                <c:pt idx="11">
                  <c:v>477274486.50710386</c:v>
                </c:pt>
                <c:pt idx="12">
                  <c:v>359641363.29178822</c:v>
                </c:pt>
                <c:pt idx="13">
                  <c:v>377489858.25471771</c:v>
                </c:pt>
                <c:pt idx="14">
                  <c:v>396353582.29080141</c:v>
                </c:pt>
                <c:pt idx="15">
                  <c:v>390271603.87348109</c:v>
                </c:pt>
                <c:pt idx="16">
                  <c:v>377307131.39813197</c:v>
                </c:pt>
                <c:pt idx="17">
                  <c:v>427693178.12330353</c:v>
                </c:pt>
                <c:pt idx="18">
                  <c:v>433287976.7309407</c:v>
                </c:pt>
                <c:pt idx="19">
                  <c:v>452254012.94403791</c:v>
                </c:pt>
                <c:pt idx="20">
                  <c:v>446673512.52047753</c:v>
                </c:pt>
                <c:pt idx="21">
                  <c:v>426399580.55096102</c:v>
                </c:pt>
                <c:pt idx="22">
                  <c:v>391613853.74287868</c:v>
                </c:pt>
                <c:pt idx="23">
                  <c:v>384266601.30120695</c:v>
                </c:pt>
                <c:pt idx="24">
                  <c:v>389959861.23916715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261399900.76648158</c:v>
                </c:pt>
                <c:pt idx="1">
                  <c:v>467122254.02910775</c:v>
                </c:pt>
                <c:pt idx="2">
                  <c:v>334851992.62544447</c:v>
                </c:pt>
                <c:pt idx="3">
                  <c:v>324410312.77231574</c:v>
                </c:pt>
                <c:pt idx="4">
                  <c:v>292744273.49609005</c:v>
                </c:pt>
                <c:pt idx="5">
                  <c:v>372030935.18821687</c:v>
                </c:pt>
                <c:pt idx="6">
                  <c:v>391936583.94459093</c:v>
                </c:pt>
                <c:pt idx="7">
                  <c:v>457601538.69578201</c:v>
                </c:pt>
                <c:pt idx="8">
                  <c:v>432753542.03408593</c:v>
                </c:pt>
                <c:pt idx="9">
                  <c:v>240778115.86602366</c:v>
                </c:pt>
                <c:pt idx="10">
                  <c:v>389157200.56554508</c:v>
                </c:pt>
                <c:pt idx="11">
                  <c:v>314112216.92571187</c:v>
                </c:pt>
                <c:pt idx="12">
                  <c:v>290549152.97101659</c:v>
                </c:pt>
                <c:pt idx="13">
                  <c:v>330795034.40701848</c:v>
                </c:pt>
                <c:pt idx="14">
                  <c:v>282702249.93983185</c:v>
                </c:pt>
                <c:pt idx="15">
                  <c:v>287231953.61489749</c:v>
                </c:pt>
                <c:pt idx="16">
                  <c:v>259444607.19831461</c:v>
                </c:pt>
                <c:pt idx="17">
                  <c:v>193934759.41381547</c:v>
                </c:pt>
                <c:pt idx="18">
                  <c:v>223619025.5615184</c:v>
                </c:pt>
                <c:pt idx="19">
                  <c:v>190605772.5897181</c:v>
                </c:pt>
                <c:pt idx="20">
                  <c:v>184132017.72623533</c:v>
                </c:pt>
                <c:pt idx="21">
                  <c:v>165764662.35704345</c:v>
                </c:pt>
                <c:pt idx="22">
                  <c:v>186214009.79820299</c:v>
                </c:pt>
                <c:pt idx="23">
                  <c:v>157813081.53702348</c:v>
                </c:pt>
                <c:pt idx="24">
                  <c:v>160624629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47456"/>
        <c:axId val="1594557248"/>
      </c:lineChart>
      <c:catAx>
        <c:axId val="1594547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4557248"/>
        <c:crosses val="autoZero"/>
        <c:auto val="1"/>
        <c:lblAlgn val="ctr"/>
        <c:lblOffset val="100"/>
        <c:noMultiLvlLbl val="0"/>
      </c:catAx>
      <c:valAx>
        <c:axId val="1594557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474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da Grande Dourados (UFGD)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3426180276105835"/>
          <c:y val="0.21745387038343089"/>
          <c:w val="0.73322858639692423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AUTONOMIA'!$A$6:$A$24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'MODELO AUTONOMIA'!$G$6:$G$24</c:f>
              <c:numCache>
                <c:formatCode>_-* #,##0_-;\-* #,##0_-;_-* "-"??_-;_-@_-</c:formatCode>
                <c:ptCount val="19"/>
                <c:pt idx="0">
                  <c:v>8347253.7698701127</c:v>
                </c:pt>
                <c:pt idx="1">
                  <c:v>24106310.399169121</c:v>
                </c:pt>
                <c:pt idx="2">
                  <c:v>29214774.742508281</c:v>
                </c:pt>
                <c:pt idx="3">
                  <c:v>38782336.405673541</c:v>
                </c:pt>
                <c:pt idx="4">
                  <c:v>48354620.981680691</c:v>
                </c:pt>
                <c:pt idx="5">
                  <c:v>55142248.292882442</c:v>
                </c:pt>
                <c:pt idx="6">
                  <c:v>58774639.437664397</c:v>
                </c:pt>
                <c:pt idx="7">
                  <c:v>62149738.211159721</c:v>
                </c:pt>
                <c:pt idx="8">
                  <c:v>72357552.452150315</c:v>
                </c:pt>
                <c:pt idx="9">
                  <c:v>76362552.148815721</c:v>
                </c:pt>
                <c:pt idx="10">
                  <c:v>80991357.408502415</c:v>
                </c:pt>
                <c:pt idx="11">
                  <c:v>89210395.631519586</c:v>
                </c:pt>
                <c:pt idx="12">
                  <c:v>93347817.161879301</c:v>
                </c:pt>
                <c:pt idx="13">
                  <c:v>98180325.775548816</c:v>
                </c:pt>
                <c:pt idx="14">
                  <c:v>96636681.193284869</c:v>
                </c:pt>
                <c:pt idx="15">
                  <c:v>91888688.972132131</c:v>
                </c:pt>
                <c:pt idx="16">
                  <c:v>85969717.36827828</c:v>
                </c:pt>
                <c:pt idx="17">
                  <c:v>91011893.879148558</c:v>
                </c:pt>
                <c:pt idx="18">
                  <c:v>93309362.069298089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AUTONOMIA'!$A$6:$A$24</c:f>
              <c:numCache>
                <c:formatCode>General</c:formatCode>
                <c:ptCount val="1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  <c:pt idx="18">
                  <c:v>2025</c:v>
                </c:pt>
              </c:numCache>
            </c:numRef>
          </c:cat>
          <c:val>
            <c:numRef>
              <c:f>'MODELO AUTONOMIA'!$H$6:$H$24</c:f>
              <c:numCache>
                <c:formatCode>_-* #,##0_-;\-* #,##0_-;_-* "-"??_-;_-@_-</c:formatCode>
                <c:ptCount val="19"/>
                <c:pt idx="0">
                  <c:v>33385982.287459061</c:v>
                </c:pt>
                <c:pt idx="1">
                  <c:v>64771607.13689509</c:v>
                </c:pt>
                <c:pt idx="2">
                  <c:v>50273825.18412973</c:v>
                </c:pt>
                <c:pt idx="3">
                  <c:v>78106667.075488418</c:v>
                </c:pt>
                <c:pt idx="4">
                  <c:v>82345238.465223879</c:v>
                </c:pt>
                <c:pt idx="5">
                  <c:v>64519076.23619999</c:v>
                </c:pt>
                <c:pt idx="6">
                  <c:v>85047576.580896601</c:v>
                </c:pt>
                <c:pt idx="7">
                  <c:v>98400943.9473961</c:v>
                </c:pt>
                <c:pt idx="8">
                  <c:v>115100726.7765328</c:v>
                </c:pt>
                <c:pt idx="9">
                  <c:v>104998153.98755525</c:v>
                </c:pt>
                <c:pt idx="10">
                  <c:v>95018389.044681638</c:v>
                </c:pt>
                <c:pt idx="11">
                  <c:v>79517817.515318125</c:v>
                </c:pt>
                <c:pt idx="12">
                  <c:v>78726771.286911905</c:v>
                </c:pt>
                <c:pt idx="13">
                  <c:v>76840055.548884839</c:v>
                </c:pt>
                <c:pt idx="14">
                  <c:v>70609500.619745627</c:v>
                </c:pt>
                <c:pt idx="15">
                  <c:v>57432948.88514664</c:v>
                </c:pt>
                <c:pt idx="16">
                  <c:v>64700371.470998161</c:v>
                </c:pt>
                <c:pt idx="17">
                  <c:v>71823119.515407979</c:v>
                </c:pt>
                <c:pt idx="18">
                  <c:v>76520877.049519047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8880"/>
        <c:axId val="1594546912"/>
      </c:lineChart>
      <c:catAx>
        <c:axId val="15945588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4546912"/>
        <c:crosses val="autoZero"/>
        <c:auto val="1"/>
        <c:lblAlgn val="ctr"/>
        <c:lblOffset val="100"/>
        <c:noMultiLvlLbl val="0"/>
      </c:catAx>
      <c:valAx>
        <c:axId val="159454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t-BR" sz="14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8880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Rondonópolis (UFR)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4623978260194712"/>
          <c:y val="0.24364634739227037"/>
          <c:w val="0.6970350860016572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AUTONOMIA'!$G$6:$G$11</c:f>
              <c:numCache>
                <c:formatCode>_-* #,##0_-;\-* #,##0_-;_-* "-"??_-;_-@_-</c:formatCode>
                <c:ptCount val="6"/>
                <c:pt idx="0">
                  <c:v>9768322.5554675367</c:v>
                </c:pt>
                <c:pt idx="1">
                  <c:v>14108116.227930004</c:v>
                </c:pt>
                <c:pt idx="2">
                  <c:v>33656824.121239811</c:v>
                </c:pt>
                <c:pt idx="3">
                  <c:v>32355436.862326544</c:v>
                </c:pt>
                <c:pt idx="4">
                  <c:v>34419783.36456921</c:v>
                </c:pt>
                <c:pt idx="5">
                  <c:v>36393678.601261534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AUTONOMIA'!$H$6:$H$11</c:f>
              <c:numCache>
                <c:formatCode>_-* #,##0_-;\-* #,##0_-;_-* "-"??_-;_-@_-</c:formatCode>
                <c:ptCount val="6"/>
                <c:pt idx="0">
                  <c:v>33121614.392819259</c:v>
                </c:pt>
                <c:pt idx="1">
                  <c:v>23784443.989477977</c:v>
                </c:pt>
                <c:pt idx="2">
                  <c:v>22516838.00039595</c:v>
                </c:pt>
                <c:pt idx="3">
                  <c:v>23543163.311130956</c:v>
                </c:pt>
                <c:pt idx="4">
                  <c:v>34062748.358984515</c:v>
                </c:pt>
                <c:pt idx="5">
                  <c:v>30021762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5072"/>
        <c:axId val="1594550720"/>
      </c:lineChart>
      <c:catAx>
        <c:axId val="15945550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4550720"/>
        <c:crosses val="autoZero"/>
        <c:auto val="1"/>
        <c:lblAlgn val="ctr"/>
        <c:lblOffset val="100"/>
        <c:noMultiLvlLbl val="0"/>
      </c:catAx>
      <c:valAx>
        <c:axId val="1594550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t-BR" sz="14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507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Alagoas (UFAL)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8092325262994994"/>
          <c:y val="0.21228092576999244"/>
          <c:w val="0.67790794343151106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160513662.98604965</c:v>
                </c:pt>
                <c:pt idx="1">
                  <c:v>184657601.35497898</c:v>
                </c:pt>
                <c:pt idx="2">
                  <c:v>175923124.34994265</c:v>
                </c:pt>
                <c:pt idx="3">
                  <c:v>174221413.3000223</c:v>
                </c:pt>
                <c:pt idx="4">
                  <c:v>223091377.42101532</c:v>
                </c:pt>
                <c:pt idx="5">
                  <c:v>220950769.09185848</c:v>
                </c:pt>
                <c:pt idx="6">
                  <c:v>233757927.74403197</c:v>
                </c:pt>
                <c:pt idx="7">
                  <c:v>248779790.97196108</c:v>
                </c:pt>
                <c:pt idx="8">
                  <c:v>292203051.45919812</c:v>
                </c:pt>
                <c:pt idx="9">
                  <c:v>246450089.03699708</c:v>
                </c:pt>
                <c:pt idx="10">
                  <c:v>262817853.9258644</c:v>
                </c:pt>
                <c:pt idx="11">
                  <c:v>268237697.65689504</c:v>
                </c:pt>
                <c:pt idx="12">
                  <c:v>274576047.49096233</c:v>
                </c:pt>
                <c:pt idx="13">
                  <c:v>314321471.53104687</c:v>
                </c:pt>
                <c:pt idx="14">
                  <c:v>317931529.0618031</c:v>
                </c:pt>
                <c:pt idx="15">
                  <c:v>314348671.30190194</c:v>
                </c:pt>
                <c:pt idx="16">
                  <c:v>315791621.27727538</c:v>
                </c:pt>
                <c:pt idx="17">
                  <c:v>340309071.96725541</c:v>
                </c:pt>
                <c:pt idx="18">
                  <c:v>385832697.81742722</c:v>
                </c:pt>
                <c:pt idx="19">
                  <c:v>358876415.70858741</c:v>
                </c:pt>
                <c:pt idx="20">
                  <c:v>344807222.72385705</c:v>
                </c:pt>
                <c:pt idx="21">
                  <c:v>344990239.48003525</c:v>
                </c:pt>
                <c:pt idx="22">
                  <c:v>313559154.29176593</c:v>
                </c:pt>
                <c:pt idx="23">
                  <c:v>310589187.29216582</c:v>
                </c:pt>
                <c:pt idx="24">
                  <c:v>314432543.25207138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65596875.43977119</c:v>
                </c:pt>
                <c:pt idx="1">
                  <c:v>47599852.94846496</c:v>
                </c:pt>
                <c:pt idx="2">
                  <c:v>45516322.916654043</c:v>
                </c:pt>
                <c:pt idx="3">
                  <c:v>41520467.001853794</c:v>
                </c:pt>
                <c:pt idx="4">
                  <c:v>52800622.313829534</c:v>
                </c:pt>
                <c:pt idx="5">
                  <c:v>62693384.952080578</c:v>
                </c:pt>
                <c:pt idx="6">
                  <c:v>76242858.30815433</c:v>
                </c:pt>
                <c:pt idx="7">
                  <c:v>117610169.79784144</c:v>
                </c:pt>
                <c:pt idx="8">
                  <c:v>117411260.82856806</c:v>
                </c:pt>
                <c:pt idx="9">
                  <c:v>173234194.65883785</c:v>
                </c:pt>
                <c:pt idx="10">
                  <c:v>164355552.01367602</c:v>
                </c:pt>
                <c:pt idx="11">
                  <c:v>234651265.9632467</c:v>
                </c:pt>
                <c:pt idx="12">
                  <c:v>252036064.44205338</c:v>
                </c:pt>
                <c:pt idx="13">
                  <c:v>258356435.42071509</c:v>
                </c:pt>
                <c:pt idx="14">
                  <c:v>310181236.17933154</c:v>
                </c:pt>
                <c:pt idx="15">
                  <c:v>303935018.55589306</c:v>
                </c:pt>
                <c:pt idx="16">
                  <c:v>244550900.02191958</c:v>
                </c:pt>
                <c:pt idx="17">
                  <c:v>211883740.82681987</c:v>
                </c:pt>
                <c:pt idx="18">
                  <c:v>191822105.80775538</c:v>
                </c:pt>
                <c:pt idx="19">
                  <c:v>178565054.82795423</c:v>
                </c:pt>
                <c:pt idx="20">
                  <c:v>204930643.3888365</c:v>
                </c:pt>
                <c:pt idx="21">
                  <c:v>135842672.89150888</c:v>
                </c:pt>
                <c:pt idx="22">
                  <c:v>138091988.31111023</c:v>
                </c:pt>
                <c:pt idx="23">
                  <c:v>153161141.49089572</c:v>
                </c:pt>
                <c:pt idx="24">
                  <c:v>168679583.17155033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44192"/>
        <c:axId val="1594559424"/>
      </c:lineChart>
      <c:catAx>
        <c:axId val="15945441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4559424"/>
        <c:crosses val="autoZero"/>
        <c:auto val="1"/>
        <c:lblAlgn val="ctr"/>
        <c:lblOffset val="100"/>
        <c:noMultiLvlLbl val="0"/>
      </c:catAx>
      <c:valAx>
        <c:axId val="159455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4897579143389199E-2"/>
              <c:y val="0.1168861521737575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454419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do Agreste de Pernambuco (UFAPE)</a:t>
            </a:r>
          </a:p>
        </c:rich>
      </c:tx>
      <c:layout>
        <c:manualLayout>
          <c:xMode val="edge"/>
          <c:yMode val="edge"/>
          <c:x val="0.13360422160662772"/>
          <c:y val="1.415132183002962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1825543639962228"/>
          <c:y val="0.21752773064797459"/>
          <c:w val="0.72861707455448965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AUTONOMIA'!$G$6:$G$11</c:f>
              <c:numCache>
                <c:formatCode>_-* #,##0_-;\-* #,##0_-;_-* "-"??_-;_-@_-</c:formatCode>
                <c:ptCount val="6"/>
                <c:pt idx="0">
                  <c:v>36217740.540128812</c:v>
                </c:pt>
                <c:pt idx="1">
                  <c:v>15473602.202958541</c:v>
                </c:pt>
                <c:pt idx="2">
                  <c:v>23545704.16946248</c:v>
                </c:pt>
                <c:pt idx="3">
                  <c:v>22760127.948634088</c:v>
                </c:pt>
                <c:pt idx="4">
                  <c:v>23934929.057968244</c:v>
                </c:pt>
                <c:pt idx="5">
                  <c:v>25126020.110639717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AUTONOMIA'!$A$6:$A$11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'MODELO AUTONOMIA'!$H$6:$H$11</c:f>
              <c:numCache>
                <c:formatCode>_-* #,##0_-;\-* #,##0_-;_-* "-"??_-;_-@_-</c:formatCode>
                <c:ptCount val="6"/>
                <c:pt idx="0">
                  <c:v>23092208.747046832</c:v>
                </c:pt>
                <c:pt idx="1">
                  <c:v>21239964.855661869</c:v>
                </c:pt>
                <c:pt idx="2">
                  <c:v>15364686.993537843</c:v>
                </c:pt>
                <c:pt idx="3">
                  <c:v>18557034.531903837</c:v>
                </c:pt>
                <c:pt idx="4">
                  <c:v>19758275.225322954</c:v>
                </c:pt>
                <c:pt idx="5">
                  <c:v>20330624.016909104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46368"/>
        <c:axId val="1594548000"/>
      </c:lineChart>
      <c:catAx>
        <c:axId val="15945463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4548000"/>
        <c:crosses val="autoZero"/>
        <c:auto val="1"/>
        <c:lblAlgn val="ctr"/>
        <c:lblOffset val="100"/>
        <c:noMultiLvlLbl val="0"/>
      </c:catAx>
      <c:valAx>
        <c:axId val="1594548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t-BR" sz="14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74122798532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4636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de Rondônia (UNIR)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3298038609603589"/>
          <c:y val="0.21969855396288271"/>
          <c:w val="0.66947814362280356"/>
          <c:h val="0.59007745285245339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36241405.326631628</c:v>
                </c:pt>
                <c:pt idx="1">
                  <c:v>31979312.506541353</c:v>
                </c:pt>
                <c:pt idx="2">
                  <c:v>34174206.881838664</c:v>
                </c:pt>
                <c:pt idx="3">
                  <c:v>34301641.14373745</c:v>
                </c:pt>
                <c:pt idx="4">
                  <c:v>43163429.75135839</c:v>
                </c:pt>
                <c:pt idx="5">
                  <c:v>47443234.396707706</c:v>
                </c:pt>
                <c:pt idx="6">
                  <c:v>54763931.190521598</c:v>
                </c:pt>
                <c:pt idx="7">
                  <c:v>56391822.358467922</c:v>
                </c:pt>
                <c:pt idx="8">
                  <c:v>56643265.951997973</c:v>
                </c:pt>
                <c:pt idx="9">
                  <c:v>62008908.52757594</c:v>
                </c:pt>
                <c:pt idx="10">
                  <c:v>77149959.276856899</c:v>
                </c:pt>
                <c:pt idx="11">
                  <c:v>80597497.441064999</c:v>
                </c:pt>
                <c:pt idx="12">
                  <c:v>79567119.85147655</c:v>
                </c:pt>
                <c:pt idx="13">
                  <c:v>93473009.027248129</c:v>
                </c:pt>
                <c:pt idx="14">
                  <c:v>99556430.318252414</c:v>
                </c:pt>
                <c:pt idx="15">
                  <c:v>105305657.56783596</c:v>
                </c:pt>
                <c:pt idx="16">
                  <c:v>105579768.32576723</c:v>
                </c:pt>
                <c:pt idx="17">
                  <c:v>116336732.63373563</c:v>
                </c:pt>
                <c:pt idx="18">
                  <c:v>119423994.7621052</c:v>
                </c:pt>
                <c:pt idx="19">
                  <c:v>123015878.54665837</c:v>
                </c:pt>
                <c:pt idx="20">
                  <c:v>125142716.62204145</c:v>
                </c:pt>
                <c:pt idx="21">
                  <c:v>111747096.93613698</c:v>
                </c:pt>
                <c:pt idx="22">
                  <c:v>105378252.76297937</c:v>
                </c:pt>
                <c:pt idx="23">
                  <c:v>109211400.06100219</c:v>
                </c:pt>
                <c:pt idx="24">
                  <c:v>112308248.739071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24767689.447551887</c:v>
                </c:pt>
                <c:pt idx="1">
                  <c:v>18587236.525312245</c:v>
                </c:pt>
                <c:pt idx="2">
                  <c:v>20818503.806288522</c:v>
                </c:pt>
                <c:pt idx="3">
                  <c:v>67055800.663659945</c:v>
                </c:pt>
                <c:pt idx="4">
                  <c:v>27572201.063371439</c:v>
                </c:pt>
                <c:pt idx="5">
                  <c:v>27190184.870382376</c:v>
                </c:pt>
                <c:pt idx="6">
                  <c:v>32968157.587142751</c:v>
                </c:pt>
                <c:pt idx="7">
                  <c:v>38484495.576606348</c:v>
                </c:pt>
                <c:pt idx="8">
                  <c:v>58910872.238597833</c:v>
                </c:pt>
                <c:pt idx="9">
                  <c:v>107792930.60495399</c:v>
                </c:pt>
                <c:pt idx="10">
                  <c:v>72912916.741170585</c:v>
                </c:pt>
                <c:pt idx="11">
                  <c:v>159671246.52471146</c:v>
                </c:pt>
                <c:pt idx="12">
                  <c:v>175929683.11780983</c:v>
                </c:pt>
                <c:pt idx="13">
                  <c:v>215411380.64019436</c:v>
                </c:pt>
                <c:pt idx="14">
                  <c:v>127041820.52885389</c:v>
                </c:pt>
                <c:pt idx="15">
                  <c:v>136290775.06894562</c:v>
                </c:pt>
                <c:pt idx="16">
                  <c:v>92826609.227077544</c:v>
                </c:pt>
                <c:pt idx="17">
                  <c:v>73882232.005831018</c:v>
                </c:pt>
                <c:pt idx="18">
                  <c:v>71103425.360800311</c:v>
                </c:pt>
                <c:pt idx="19">
                  <c:v>67406401.544706076</c:v>
                </c:pt>
                <c:pt idx="20">
                  <c:v>57495081.161938153</c:v>
                </c:pt>
                <c:pt idx="21">
                  <c:v>78301972.936890274</c:v>
                </c:pt>
                <c:pt idx="22">
                  <c:v>79505720.92072989</c:v>
                </c:pt>
                <c:pt idx="23">
                  <c:v>76993239.925677806</c:v>
                </c:pt>
                <c:pt idx="24">
                  <c:v>109787933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44736"/>
        <c:axId val="1594553440"/>
      </c:lineChart>
      <c:catAx>
        <c:axId val="1594544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4553440"/>
        <c:crosses val="autoZero"/>
        <c:auto val="1"/>
        <c:lblAlgn val="ctr"/>
        <c:lblOffset val="100"/>
        <c:noMultiLvlLbl val="0"/>
      </c:catAx>
      <c:valAx>
        <c:axId val="1594553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200"/>
                </a:pPr>
                <a:r>
                  <a:rPr lang="pt-BR" sz="120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1918063314711359E-2"/>
              <c:y val="0.1241522738812961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447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>
                <a:solidFill>
                  <a:srgbClr val="FF0000"/>
                </a:solidFill>
              </a:defRPr>
            </a:pPr>
            <a:r>
              <a:rPr lang="pt-BR" b="1">
                <a:solidFill>
                  <a:srgbClr val="FF0000"/>
                </a:solidFill>
              </a:rPr>
              <a:t>Universidade Federal do Norte do Tocantins (UFNT)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AUTONOMIA'!$A$6:$A$10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'MODELO AUTONOMIA'!$G$6:$G$10</c:f>
              <c:numCache>
                <c:formatCode>_-* #,##0_-;\-* #,##0_-;_-* "-"??_-;_-@_-</c:formatCode>
                <c:ptCount val="5"/>
                <c:pt idx="0">
                  <c:v>1292233.1607852229</c:v>
                </c:pt>
                <c:pt idx="1">
                  <c:v>7966029.4272818472</c:v>
                </c:pt>
                <c:pt idx="2">
                  <c:v>396.43071449000001</c:v>
                </c:pt>
                <c:pt idx="3">
                  <c:v>14850721.10489529</c:v>
                </c:pt>
                <c:pt idx="4">
                  <c:v>36779263.032935441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AUTONOMIA'!$A$6:$A$10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'MODELO AUTONOMIA'!$H$6:$H$10</c:f>
              <c:numCache>
                <c:formatCode>_-* #,##0_-;\-* #,##0_-;_-* "-"??_-;_-@_-</c:formatCode>
                <c:ptCount val="5"/>
                <c:pt idx="0">
                  <c:v>28433022.940193173</c:v>
                </c:pt>
                <c:pt idx="1">
                  <c:v>27564703.07618029</c:v>
                </c:pt>
                <c:pt idx="2">
                  <c:v>29671952.795251414</c:v>
                </c:pt>
                <c:pt idx="3">
                  <c:v>35731040.957791716</c:v>
                </c:pt>
                <c:pt idx="4">
                  <c:v>33141146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554528"/>
        <c:axId val="1594545280"/>
      </c:lineChart>
      <c:catAx>
        <c:axId val="15945545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600"/>
            </a:pPr>
            <a:endParaRPr lang="pt-BR"/>
          </a:p>
        </c:txPr>
        <c:crossAx val="1594545280"/>
        <c:crosses val="autoZero"/>
        <c:auto val="1"/>
        <c:lblAlgn val="ctr"/>
        <c:lblOffset val="100"/>
        <c:noMultiLvlLbl val="0"/>
      </c:catAx>
      <c:valAx>
        <c:axId val="159454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pt-BR" sz="1400" dirty="0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1.5924719507781397E-2"/>
              <c:y val="0.1156814905179106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4554528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UNIVERSIDADES FEDERAIS: Investimento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12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PESODCINV!$A$36:$A$61</c:f>
              <c:numCache>
                <c:formatCode>_-* #,##0_-;\-* #,##0_-;_-* "-"??_-;_-@_-</c:formatCode>
                <c:ptCount val="26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</c:numCache>
            </c:numRef>
          </c:cat>
          <c:val>
            <c:numRef>
              <c:f>PESODCINV!$D$36:$D$61</c:f>
              <c:numCache>
                <c:formatCode>_-* #,##0_-;\-* #,##0_-;_-* "-"??_-;_-@_-</c:formatCode>
                <c:ptCount val="26"/>
                <c:pt idx="0">
                  <c:v>656717589.18450904</c:v>
                </c:pt>
                <c:pt idx="1">
                  <c:v>516602574.81366658</c:v>
                </c:pt>
                <c:pt idx="2">
                  <c:v>639684687.82615983</c:v>
                </c:pt>
                <c:pt idx="3">
                  <c:v>483336012.64590269</c:v>
                </c:pt>
                <c:pt idx="4">
                  <c:v>602324935.43083799</c:v>
                </c:pt>
                <c:pt idx="5">
                  <c:v>744201359.54819381</c:v>
                </c:pt>
                <c:pt idx="6">
                  <c:v>1104986572.1686468</c:v>
                </c:pt>
                <c:pt idx="7">
                  <c:v>1649050540.2435696</c:v>
                </c:pt>
                <c:pt idx="8">
                  <c:v>2411375900.602911</c:v>
                </c:pt>
                <c:pt idx="9">
                  <c:v>3886399499.1420622</c:v>
                </c:pt>
                <c:pt idx="10">
                  <c:v>4197649280.362545</c:v>
                </c:pt>
                <c:pt idx="11">
                  <c:v>6336748541.5406523</c:v>
                </c:pt>
                <c:pt idx="12">
                  <c:v>7561618639.5049686</c:v>
                </c:pt>
                <c:pt idx="13">
                  <c:v>6356568867.8778811</c:v>
                </c:pt>
                <c:pt idx="14">
                  <c:v>5898548135.7181072</c:v>
                </c:pt>
                <c:pt idx="15">
                  <c:v>5023153443.0858774</c:v>
                </c:pt>
                <c:pt idx="16">
                  <c:v>3266905895.4591689</c:v>
                </c:pt>
                <c:pt idx="17">
                  <c:v>2045531274.5934818</c:v>
                </c:pt>
                <c:pt idx="18">
                  <c:v>1143133257.1313477</c:v>
                </c:pt>
                <c:pt idx="19">
                  <c:v>1065879614.462507</c:v>
                </c:pt>
                <c:pt idx="20">
                  <c:v>1114742666.4974918</c:v>
                </c:pt>
                <c:pt idx="21">
                  <c:v>801923295.34564078</c:v>
                </c:pt>
                <c:pt idx="22">
                  <c:v>803831618.25319695</c:v>
                </c:pt>
                <c:pt idx="23">
                  <c:v>802485414.40030909</c:v>
                </c:pt>
                <c:pt idx="24">
                  <c:v>629745329.49913073</c:v>
                </c:pt>
                <c:pt idx="25">
                  <c:v>714097883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5728"/>
        <c:axId val="1592976816"/>
      </c:lineChart>
      <c:catAx>
        <c:axId val="1592975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200"/>
            </a:pPr>
            <a:endParaRPr lang="pt-BR"/>
          </a:p>
        </c:txPr>
        <c:crossAx val="1592976816"/>
        <c:crosses val="autoZero"/>
        <c:auto val="1"/>
        <c:lblAlgn val="ctr"/>
        <c:lblOffset val="100"/>
        <c:noMultiLvlLbl val="0"/>
      </c:catAx>
      <c:valAx>
        <c:axId val="159297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Valores em R$, corrigidos para janeiro de 2025 pelo IPCA</a:t>
                </a:r>
              </a:p>
            </c:rich>
          </c:tx>
          <c:layout/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757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7013459972033307"/>
          <c:y val="3.9255467280322372E-2"/>
          <c:w val="0.80873491736390157"/>
          <c:h val="0.69376662585245275"/>
        </c:manualLayout>
      </c:layout>
      <c:lineChart>
        <c:grouping val="standard"/>
        <c:varyColors val="0"/>
        <c:ser>
          <c:idx val="0"/>
          <c:order val="0"/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-7.5277345387414193E-2"/>
                  <c:y val="-6.83515045680524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/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Plan3!$A$3:$A$30</c:f>
              <c:numCache>
                <c:formatCode>General</c:formatCode>
                <c:ptCount val="28"/>
                <c:pt idx="0">
                  <c:v>1996</c:v>
                </c:pt>
                <c:pt idx="1">
                  <c:v>1997</c:v>
                </c:pt>
                <c:pt idx="2">
                  <c:v>1998</c:v>
                </c:pt>
                <c:pt idx="3">
                  <c:v>1999</c:v>
                </c:pt>
                <c:pt idx="4">
                  <c:v>2000</c:v>
                </c:pt>
                <c:pt idx="5">
                  <c:v>2001</c:v>
                </c:pt>
                <c:pt idx="6">
                  <c:v>2002</c:v>
                </c:pt>
                <c:pt idx="7">
                  <c:v>2003</c:v>
                </c:pt>
                <c:pt idx="8">
                  <c:v>2004</c:v>
                </c:pt>
                <c:pt idx="9">
                  <c:v>2005</c:v>
                </c:pt>
                <c:pt idx="10">
                  <c:v>2006</c:v>
                </c:pt>
                <c:pt idx="11">
                  <c:v>2007</c:v>
                </c:pt>
                <c:pt idx="12">
                  <c:v>2008</c:v>
                </c:pt>
                <c:pt idx="13">
                  <c:v>2009</c:v>
                </c:pt>
                <c:pt idx="14">
                  <c:v>2010</c:v>
                </c:pt>
                <c:pt idx="15">
                  <c:v>2011</c:v>
                </c:pt>
                <c:pt idx="16">
                  <c:v>2012</c:v>
                </c:pt>
                <c:pt idx="17">
                  <c:v>2013</c:v>
                </c:pt>
                <c:pt idx="18">
                  <c:v>2014</c:v>
                </c:pt>
                <c:pt idx="19">
                  <c:v>2015</c:v>
                </c:pt>
                <c:pt idx="20">
                  <c:v>2016</c:v>
                </c:pt>
                <c:pt idx="21">
                  <c:v>2017</c:v>
                </c:pt>
                <c:pt idx="22">
                  <c:v>2018</c:v>
                </c:pt>
                <c:pt idx="23">
                  <c:v>2019</c:v>
                </c:pt>
                <c:pt idx="24">
                  <c:v>2020</c:v>
                </c:pt>
                <c:pt idx="25">
                  <c:v>2021</c:v>
                </c:pt>
                <c:pt idx="26">
                  <c:v>2022</c:v>
                </c:pt>
                <c:pt idx="27">
                  <c:v>2023</c:v>
                </c:pt>
              </c:numCache>
            </c:numRef>
          </c:cat>
          <c:val>
            <c:numRef>
              <c:f>Plan3!$C$3:$C$30</c:f>
              <c:numCache>
                <c:formatCode>_-* #,##0_-;\-* #,##0_-;_-* "-"??_-;_-@_-</c:formatCode>
                <c:ptCount val="28"/>
                <c:pt idx="0">
                  <c:v>412719</c:v>
                </c:pt>
                <c:pt idx="1">
                  <c:v>422084</c:v>
                </c:pt>
                <c:pt idx="2">
                  <c:v>430655</c:v>
                </c:pt>
                <c:pt idx="3">
                  <c:v>461370</c:v>
                </c:pt>
                <c:pt idx="4">
                  <c:v>514017</c:v>
                </c:pt>
                <c:pt idx="5">
                  <c:v>534649</c:v>
                </c:pt>
                <c:pt idx="6">
                  <c:v>560738</c:v>
                </c:pt>
                <c:pt idx="7">
                  <c:v>595295</c:v>
                </c:pt>
                <c:pt idx="8">
                  <c:v>590127</c:v>
                </c:pt>
                <c:pt idx="9">
                  <c:v>611805</c:v>
                </c:pt>
                <c:pt idx="10">
                  <c:v>619187</c:v>
                </c:pt>
                <c:pt idx="11">
                  <c:v>645721</c:v>
                </c:pt>
                <c:pt idx="12">
                  <c:v>725394</c:v>
                </c:pt>
                <c:pt idx="13">
                  <c:v>849302</c:v>
                </c:pt>
                <c:pt idx="14">
                  <c:v>938325</c:v>
                </c:pt>
                <c:pt idx="15">
                  <c:v>1026838</c:v>
                </c:pt>
                <c:pt idx="16">
                  <c:v>1086523</c:v>
                </c:pt>
                <c:pt idx="17">
                  <c:v>1126571</c:v>
                </c:pt>
                <c:pt idx="18">
                  <c:v>1164448</c:v>
                </c:pt>
                <c:pt idx="19">
                  <c:v>1194400</c:v>
                </c:pt>
                <c:pt idx="20">
                  <c:v>1218205</c:v>
                </c:pt>
                <c:pt idx="21">
                  <c:v>1260994</c:v>
                </c:pt>
                <c:pt idx="22">
                  <c:v>1267425</c:v>
                </c:pt>
                <c:pt idx="23">
                  <c:v>1262161</c:v>
                </c:pt>
                <c:pt idx="24">
                  <c:v>1186467</c:v>
                </c:pt>
                <c:pt idx="25">
                  <c:v>1294159</c:v>
                </c:pt>
                <c:pt idx="26">
                  <c:v>1272784</c:v>
                </c:pt>
                <c:pt idx="27">
                  <c:v>1241078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2256"/>
        <c:axId val="1592980080"/>
      </c:lineChart>
      <c:catAx>
        <c:axId val="1592982256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400"/>
            </a:pPr>
            <a:endParaRPr lang="pt-BR"/>
          </a:p>
        </c:txPr>
        <c:crossAx val="1592980080"/>
        <c:crosses val="autoZero"/>
        <c:auto val="1"/>
        <c:lblAlgn val="ctr"/>
        <c:lblOffset val="100"/>
        <c:noMultiLvlLbl val="0"/>
      </c:catAx>
      <c:valAx>
        <c:axId val="159298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pt-BR"/>
                  <a:t>Número de Estudantes (Gr, MS e Dr)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822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Valor de Outras Despesas Correntes por matrícula (Graduação, Ms e Dr)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8034182752322884E-2"/>
                  <c:y val="5.1874513872853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-2.9450370168955423E-2"/>
                  <c:y val="4.7051221090626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'Valor por matr'!$A$3:$A$26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'Valor por matr'!$G$3:$G$26</c:f>
              <c:numCache>
                <c:formatCode>_-* #,##0_-;\-* #,##0_-;_-* "-"??_-;_-@_-</c:formatCode>
                <c:ptCount val="24"/>
                <c:pt idx="0">
                  <c:v>8886.7461490084115</c:v>
                </c:pt>
                <c:pt idx="1">
                  <c:v>8419.7964967149892</c:v>
                </c:pt>
                <c:pt idx="2">
                  <c:v>7473.2771491809444</c:v>
                </c:pt>
                <c:pt idx="3">
                  <c:v>5995.4175506306592</c:v>
                </c:pt>
                <c:pt idx="4">
                  <c:v>7411.6750953538658</c:v>
                </c:pt>
                <c:pt idx="5">
                  <c:v>7513.0378540566808</c:v>
                </c:pt>
                <c:pt idx="6">
                  <c:v>8132.4190625096899</c:v>
                </c:pt>
                <c:pt idx="7">
                  <c:v>8876.1736150605448</c:v>
                </c:pt>
                <c:pt idx="8">
                  <c:v>9001.023839342668</c:v>
                </c:pt>
                <c:pt idx="9">
                  <c:v>9223.7829340706703</c:v>
                </c:pt>
                <c:pt idx="10">
                  <c:v>9896.7232925633489</c:v>
                </c:pt>
                <c:pt idx="11">
                  <c:v>10111.138550650407</c:v>
                </c:pt>
                <c:pt idx="12">
                  <c:v>10702.983440858778</c:v>
                </c:pt>
                <c:pt idx="13">
                  <c:v>12330.673137743666</c:v>
                </c:pt>
                <c:pt idx="14">
                  <c:v>11613.179209458378</c:v>
                </c:pt>
                <c:pt idx="15">
                  <c:v>10822.594613886889</c:v>
                </c:pt>
                <c:pt idx="16">
                  <c:v>9893.7157383864705</c:v>
                </c:pt>
                <c:pt idx="17">
                  <c:v>8920.8588355397242</c:v>
                </c:pt>
                <c:pt idx="18">
                  <c:v>8620.4361898255302</c:v>
                </c:pt>
                <c:pt idx="19">
                  <c:v>8493.6500301593733</c:v>
                </c:pt>
                <c:pt idx="20">
                  <c:v>8686.942429523082</c:v>
                </c:pt>
                <c:pt idx="21">
                  <c:v>6208.4904096562232</c:v>
                </c:pt>
                <c:pt idx="22">
                  <c:v>6176.2852199199715</c:v>
                </c:pt>
                <c:pt idx="23">
                  <c:v>7693.1872603285838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5184"/>
        <c:axId val="1592980624"/>
      </c:lineChart>
      <c:catAx>
        <c:axId val="15929751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600"/>
            </a:pPr>
            <a:endParaRPr lang="pt-BR"/>
          </a:p>
        </c:txPr>
        <c:crossAx val="1592980624"/>
        <c:crosses val="autoZero"/>
        <c:auto val="1"/>
        <c:lblAlgn val="ctr"/>
        <c:lblOffset val="100"/>
        <c:noMultiLvlLbl val="0"/>
      </c:catAx>
      <c:valAx>
        <c:axId val="1592980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2.0686412787964268E-2"/>
              <c:y val="0.10226851851851854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751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Valor de Investimento por matrícula (Graduação, MS e Dr)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'Valor por matr'!$A$3:$A$26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'Valor por matr'!$H$3:$H$26</c:f>
              <c:numCache>
                <c:formatCode>_-* #,##0_-;\-* #,##0_-;_-* "-"??_-;_-@_-</c:formatCode>
                <c:ptCount val="24"/>
                <c:pt idx="0">
                  <c:v>1277.6184234850384</c:v>
                </c:pt>
                <c:pt idx="1">
                  <c:v>966.24621913379917</c:v>
                </c:pt>
                <c:pt idx="2">
                  <c:v>1140.7906862494781</c:v>
                </c:pt>
                <c:pt idx="3">
                  <c:v>811.92688103528951</c:v>
                </c:pt>
                <c:pt idx="4">
                  <c:v>1020.6700175230721</c:v>
                </c:pt>
                <c:pt idx="5">
                  <c:v>1216.4028727261036</c:v>
                </c:pt>
                <c:pt idx="6">
                  <c:v>1784.5765046240422</c:v>
                </c:pt>
                <c:pt idx="7">
                  <c:v>2553.8127771027575</c:v>
                </c:pt>
                <c:pt idx="8">
                  <c:v>3324.2291783539854</c:v>
                </c:pt>
                <c:pt idx="9">
                  <c:v>4575.9924021632614</c:v>
                </c:pt>
                <c:pt idx="10">
                  <c:v>4473.5558365838542</c:v>
                </c:pt>
                <c:pt idx="11">
                  <c:v>6171.1278132876387</c:v>
                </c:pt>
                <c:pt idx="12">
                  <c:v>6959.4648613098561</c:v>
                </c:pt>
                <c:pt idx="13">
                  <c:v>5642.4041342071478</c:v>
                </c:pt>
                <c:pt idx="14">
                  <c:v>5065.5315958446472</c:v>
                </c:pt>
                <c:pt idx="15">
                  <c:v>4205.5872765286986</c:v>
                </c:pt>
                <c:pt idx="16">
                  <c:v>2681.7373885833408</c:v>
                </c:pt>
                <c:pt idx="17">
                  <c:v>1622.1578172405909</c:v>
                </c:pt>
                <c:pt idx="18">
                  <c:v>901.9336506154981</c:v>
                </c:pt>
                <c:pt idx="19">
                  <c:v>844.48783828886098</c:v>
                </c:pt>
                <c:pt idx="20">
                  <c:v>939.54797436211186</c:v>
                </c:pt>
                <c:pt idx="21">
                  <c:v>619.64820037231959</c:v>
                </c:pt>
                <c:pt idx="22">
                  <c:v>631.55383651365582</c:v>
                </c:pt>
                <c:pt idx="23">
                  <c:v>646.60352886789474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3552"/>
        <c:axId val="1592976272"/>
      </c:lineChart>
      <c:catAx>
        <c:axId val="159297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600"/>
            </a:pPr>
            <a:endParaRPr lang="pt-BR"/>
          </a:p>
        </c:txPr>
        <c:crossAx val="1592976272"/>
        <c:crosses val="autoZero"/>
        <c:auto val="1"/>
        <c:lblAlgn val="ctr"/>
        <c:lblOffset val="100"/>
        <c:noMultiLvlLbl val="0"/>
      </c:catAx>
      <c:valAx>
        <c:axId val="159297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2.0686412787964268E-2"/>
              <c:y val="0.12541666666666668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735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Valor de Outras Despesas Correntes + Investimento, por matrícula (Graduação, Ms e Dr)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7042078245313838E-2"/>
                  <c:y val="5.01113802123562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1.7639084878720874E-3"/>
                  <c:y val="5.25546459467471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pt-BR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'Valor por matr'!$A$33:$A$56</c:f>
              <c:numCache>
                <c:formatCode>General</c:formatCode>
                <c:ptCount val="24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</c:numCache>
            </c:numRef>
          </c:cat>
          <c:val>
            <c:numRef>
              <c:f>'Valor por matr'!$F$33:$F$56</c:f>
              <c:numCache>
                <c:formatCode>_-* #,##0_-;\-* #,##0_-;_-* "-"??_-;_-@_-</c:formatCode>
                <c:ptCount val="24"/>
                <c:pt idx="0">
                  <c:v>10164.36457249345</c:v>
                </c:pt>
                <c:pt idx="1">
                  <c:v>9386.0427158487892</c:v>
                </c:pt>
                <c:pt idx="2">
                  <c:v>8614.0678354304237</c:v>
                </c:pt>
                <c:pt idx="3">
                  <c:v>6807.3444316659488</c:v>
                </c:pt>
                <c:pt idx="4">
                  <c:v>8432.3451128769375</c:v>
                </c:pt>
                <c:pt idx="5">
                  <c:v>8729.4407267827846</c:v>
                </c:pt>
                <c:pt idx="6">
                  <c:v>9916.995567133732</c:v>
                </c:pt>
                <c:pt idx="7">
                  <c:v>11429.986392163302</c:v>
                </c:pt>
                <c:pt idx="8">
                  <c:v>12325.253017696654</c:v>
                </c:pt>
                <c:pt idx="9">
                  <c:v>13799.775336233932</c:v>
                </c:pt>
                <c:pt idx="10">
                  <c:v>14370.279129147204</c:v>
                </c:pt>
                <c:pt idx="11">
                  <c:v>16282.266363938046</c:v>
                </c:pt>
                <c:pt idx="12">
                  <c:v>17662.448302168636</c:v>
                </c:pt>
                <c:pt idx="13">
                  <c:v>17973.077271950813</c:v>
                </c:pt>
                <c:pt idx="14">
                  <c:v>16678.710805303028</c:v>
                </c:pt>
                <c:pt idx="15">
                  <c:v>15028.181890415586</c:v>
                </c:pt>
                <c:pt idx="16">
                  <c:v>12575.453126969813</c:v>
                </c:pt>
                <c:pt idx="17">
                  <c:v>10543.016652780314</c:v>
                </c:pt>
                <c:pt idx="18">
                  <c:v>9522.3698404410279</c:v>
                </c:pt>
                <c:pt idx="19">
                  <c:v>9338.1378684482333</c:v>
                </c:pt>
                <c:pt idx="20">
                  <c:v>9626.4904038851946</c:v>
                </c:pt>
                <c:pt idx="21">
                  <c:v>6828.1386100285436</c:v>
                </c:pt>
                <c:pt idx="22">
                  <c:v>6807.8390564336278</c:v>
                </c:pt>
                <c:pt idx="23">
                  <c:v>8339.7907891964787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8240"/>
        <c:axId val="1592977360"/>
      </c:lineChart>
      <c:catAx>
        <c:axId val="159298824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/>
          <a:lstStyle/>
          <a:p>
            <a:pPr>
              <a:defRPr sz="1600"/>
            </a:pPr>
            <a:endParaRPr lang="pt-BR"/>
          </a:p>
        </c:txPr>
        <c:crossAx val="1592977360"/>
        <c:crosses val="autoZero"/>
        <c:auto val="1"/>
        <c:lblAlgn val="ctr"/>
        <c:lblOffset val="100"/>
        <c:noMultiLvlLbl val="0"/>
      </c:catAx>
      <c:valAx>
        <c:axId val="159297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Valores em R$, corrigidos para janeiro de 2025 pelo IPCA</a:t>
                </a:r>
              </a:p>
            </c:rich>
          </c:tx>
          <c:layout>
            <c:manualLayout>
              <c:xMode val="edge"/>
              <c:yMode val="edge"/>
              <c:x val="2.0686412787964268E-2"/>
              <c:y val="0.12583333333333332"/>
            </c:manualLayout>
          </c:layout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882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>
                <a:solidFill>
                  <a:srgbClr val="FF0000"/>
                </a:solidFill>
              </a:defRPr>
            </a:pPr>
            <a:r>
              <a:rPr lang="pt-BR">
                <a:solidFill>
                  <a:srgbClr val="FF0000"/>
                </a:solidFill>
              </a:rPr>
              <a:t>UNIVERSIDADES FEDERAIS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7599628061817066"/>
          <c:y val="0.20944455263458719"/>
          <c:w val="0.71556524845933833"/>
          <c:h val="0.53879541301928324"/>
        </c:manualLayout>
      </c:layout>
      <c:lineChart>
        <c:grouping val="standard"/>
        <c:varyColors val="0"/>
        <c:ser>
          <c:idx val="0"/>
          <c:order val="0"/>
          <c:tx>
            <c:strRef>
              <c:f>'MODELO AUTONOMIA'!$G$4</c:f>
              <c:strCache>
                <c:ptCount val="1"/>
                <c:pt idx="0">
                  <c:v>Modelo (ODC+INV)</c:v>
                </c:pt>
              </c:strCache>
            </c:strRef>
          </c:tx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AUTONOMIA'!$G$5:$G$29</c:f>
              <c:numCache>
                <c:formatCode>_-* #,##0_-;\-* #,##0_-;_-* "-"??_-;_-@_-</c:formatCode>
                <c:ptCount val="25"/>
                <c:pt idx="0">
                  <c:v>9376171897.6035576</c:v>
                </c:pt>
                <c:pt idx="1">
                  <c:v>8809530878.9263039</c:v>
                </c:pt>
                <c:pt idx="2">
                  <c:v>9658351520.1555882</c:v>
                </c:pt>
                <c:pt idx="3">
                  <c:v>9153492814.2011032</c:v>
                </c:pt>
                <c:pt idx="4">
                  <c:v>10265237135.240736</c:v>
                </c:pt>
                <c:pt idx="5">
                  <c:v>10839585826.434576</c:v>
                </c:pt>
                <c:pt idx="6">
                  <c:v>11935069691.844574</c:v>
                </c:pt>
                <c:pt idx="7">
                  <c:v>12208803466.412216</c:v>
                </c:pt>
                <c:pt idx="8">
                  <c:v>13293825083.692165</c:v>
                </c:pt>
                <c:pt idx="9">
                  <c:v>13409985745.990675</c:v>
                </c:pt>
                <c:pt idx="10">
                  <c:v>14915342162.55517</c:v>
                </c:pt>
                <c:pt idx="11">
                  <c:v>15475930252.61865</c:v>
                </c:pt>
                <c:pt idx="12">
                  <c:v>15639094099.945322</c:v>
                </c:pt>
                <c:pt idx="13">
                  <c:v>17006871460.674187</c:v>
                </c:pt>
                <c:pt idx="14">
                  <c:v>17998522001.398129</c:v>
                </c:pt>
                <c:pt idx="15">
                  <c:v>18265948211.857227</c:v>
                </c:pt>
                <c:pt idx="16">
                  <c:v>18379215680.072052</c:v>
                </c:pt>
                <c:pt idx="17">
                  <c:v>19898180019.776123</c:v>
                </c:pt>
                <c:pt idx="18">
                  <c:v>20405439694.253685</c:v>
                </c:pt>
                <c:pt idx="19">
                  <c:v>20950938026.987297</c:v>
                </c:pt>
                <c:pt idx="20">
                  <c:v>20512932221.748985</c:v>
                </c:pt>
                <c:pt idx="21">
                  <c:v>19508764290.872894</c:v>
                </c:pt>
                <c:pt idx="22">
                  <c:v>18037897107.952599</c:v>
                </c:pt>
                <c:pt idx="23">
                  <c:v>18376865699.089581</c:v>
                </c:pt>
                <c:pt idx="24">
                  <c:v>18443253745.853104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'MODELO AUTONOMIA'!$H$4</c:f>
              <c:strCache>
                <c:ptCount val="1"/>
                <c:pt idx="0">
                  <c:v>Dotação Atual (ODC+INV)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'MODELO AUTONOMIA'!$A$5:$A$29</c:f>
              <c:numCache>
                <c:formatCode>General</c:formatCode>
                <c:ptCount val="25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  <c:pt idx="24">
                  <c:v>2025</c:v>
                </c:pt>
              </c:numCache>
            </c:numRef>
          </c:cat>
          <c:val>
            <c:numRef>
              <c:f>'MODELO AUTONOMIA'!$H$5:$H$29</c:f>
              <c:numCache>
                <c:formatCode>_-* #,##0_-;\-* #,##0_-;_-* "-"??_-;_-@_-</c:formatCode>
                <c:ptCount val="25"/>
                <c:pt idx="0">
                  <c:v>5018238351.9858389</c:v>
                </c:pt>
                <c:pt idx="1">
                  <c:v>4830235169.9035845</c:v>
                </c:pt>
                <c:pt idx="2">
                  <c:v>4052378103.4485807</c:v>
                </c:pt>
                <c:pt idx="3">
                  <c:v>4976154524.4267282</c:v>
                </c:pt>
                <c:pt idx="4">
                  <c:v>5340715483.8493414</c:v>
                </c:pt>
                <c:pt idx="5">
                  <c:v>6140474734.2268343</c:v>
                </c:pt>
                <c:pt idx="6">
                  <c:v>7380582243.1340799</c:v>
                </c:pt>
                <c:pt idx="7">
                  <c:v>8940664587.5190468</c:v>
                </c:pt>
                <c:pt idx="8">
                  <c:v>11720176792.614151</c:v>
                </c:pt>
                <c:pt idx="9">
                  <c:v>13483992163.85705</c:v>
                </c:pt>
                <c:pt idx="10">
                  <c:v>16719249828.613415</c:v>
                </c:pt>
                <c:pt idx="11">
                  <c:v>19190656316.617172</c:v>
                </c:pt>
                <c:pt idx="12">
                  <c:v>20247947635.338902</c:v>
                </c:pt>
                <c:pt idx="13">
                  <c:v>19421491439.813499</c:v>
                </c:pt>
                <c:pt idx="14">
                  <c:v>17949660449.912376</c:v>
                </c:pt>
                <c:pt idx="15">
                  <c:v>15319479876.54026</c:v>
                </c:pt>
                <c:pt idx="16">
                  <c:v>13294680741.056059</c:v>
                </c:pt>
                <c:pt idx="17">
                  <c:v>12068889595.020969</c:v>
                </c:pt>
                <c:pt idx="18">
                  <c:v>11786233430.178492</c:v>
                </c:pt>
                <c:pt idx="19">
                  <c:v>11421513190.026455</c:v>
                </c:pt>
                <c:pt idx="20">
                  <c:v>8836697035.4159298</c:v>
                </c:pt>
                <c:pt idx="21">
                  <c:v>8664908625.6038189</c:v>
                </c:pt>
                <c:pt idx="22">
                  <c:v>10350330873.074387</c:v>
                </c:pt>
                <c:pt idx="23">
                  <c:v>10943596041.153791</c:v>
                </c:pt>
                <c:pt idx="24">
                  <c:v>10844260859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87696"/>
        <c:axId val="1592986608"/>
      </c:lineChart>
      <c:catAx>
        <c:axId val="15929876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200"/>
            </a:pPr>
            <a:endParaRPr lang="pt-BR"/>
          </a:p>
        </c:txPr>
        <c:crossAx val="1592986608"/>
        <c:crosses val="autoZero"/>
        <c:auto val="1"/>
        <c:lblAlgn val="ctr"/>
        <c:lblOffset val="100"/>
        <c:noMultiLvlLbl val="0"/>
      </c:catAx>
      <c:valAx>
        <c:axId val="159298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Valores em R$, corrigidos para janeiro de 2025 pelo IPCA</a:t>
                </a:r>
              </a:p>
            </c:rich>
          </c:tx>
          <c:overlay val="0"/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pt-BR"/>
          </a:p>
        </c:txPr>
        <c:crossAx val="159298769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  <c:txPr>
        <a:bodyPr/>
        <a:lstStyle/>
        <a:p>
          <a:pPr>
            <a:defRPr b="1">
              <a:solidFill>
                <a:srgbClr val="0070C0"/>
              </a:solidFill>
            </a:defRPr>
          </a:pPr>
          <a:endParaRPr lang="pt-B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>
          <a:latin typeface="Palatino Linotype" panose="02040502050505030304" pitchFamily="18" charset="0"/>
        </a:defRPr>
      </a:pPr>
      <a:endParaRPr lang="pt-BR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OCDE!$B$20</c:f>
              <c:strCache>
                <c:ptCount val="1"/>
                <c:pt idx="0">
                  <c:v>%PES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OCDE!$A$35:$A$43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OCDE!$B$35:$B$43</c:f>
              <c:numCache>
                <c:formatCode>0</c:formatCode>
                <c:ptCount val="9"/>
                <c:pt idx="0">
                  <c:v>70.099999999999994</c:v>
                </c:pt>
                <c:pt idx="1">
                  <c:v>68.3</c:v>
                </c:pt>
                <c:pt idx="2">
                  <c:v>69</c:v>
                </c:pt>
                <c:pt idx="3">
                  <c:v>67</c:v>
                </c:pt>
                <c:pt idx="4">
                  <c:v>67.7</c:v>
                </c:pt>
                <c:pt idx="5">
                  <c:v>67.900000000000006</c:v>
                </c:pt>
                <c:pt idx="6">
                  <c:v>67.400000000000006</c:v>
                </c:pt>
                <c:pt idx="7">
                  <c:v>68</c:v>
                </c:pt>
                <c:pt idx="8">
                  <c:v>68.8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OCDE!$C$34</c:f>
              <c:strCache>
                <c:ptCount val="1"/>
                <c:pt idx="0">
                  <c:v>% (ODC+INV)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OCDE!$A$35:$A$43</c:f>
              <c:numCache>
                <c:formatCode>General</c:formatCode>
                <c:ptCount val="9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</c:numCache>
            </c:numRef>
          </c:cat>
          <c:val>
            <c:numRef>
              <c:f>OCDE!$C$35:$C$43</c:f>
              <c:numCache>
                <c:formatCode>0</c:formatCode>
                <c:ptCount val="9"/>
                <c:pt idx="0">
                  <c:v>29.9</c:v>
                </c:pt>
                <c:pt idx="1">
                  <c:v>31.7</c:v>
                </c:pt>
                <c:pt idx="2">
                  <c:v>30.9</c:v>
                </c:pt>
                <c:pt idx="3">
                  <c:v>33</c:v>
                </c:pt>
                <c:pt idx="4">
                  <c:v>32.299999999999997</c:v>
                </c:pt>
                <c:pt idx="5">
                  <c:v>32.1</c:v>
                </c:pt>
                <c:pt idx="6">
                  <c:v>32.6</c:v>
                </c:pt>
                <c:pt idx="7">
                  <c:v>32</c:v>
                </c:pt>
                <c:pt idx="8">
                  <c:v>31.299999999999997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2977904"/>
        <c:axId val="1592974640"/>
      </c:lineChart>
      <c:catAx>
        <c:axId val="1592977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Ano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vert="horz"/>
          <a:lstStyle/>
          <a:p>
            <a:pPr>
              <a:defRPr sz="1400"/>
            </a:pPr>
            <a:endParaRPr lang="pt-BR"/>
          </a:p>
        </c:txPr>
        <c:crossAx val="1592974640"/>
        <c:crosses val="autoZero"/>
        <c:auto val="1"/>
        <c:lblAlgn val="ctr"/>
        <c:lblOffset val="100"/>
        <c:noMultiLvlLbl val="0"/>
      </c:catAx>
      <c:valAx>
        <c:axId val="159297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pt-BR"/>
                  <a:t>%</a:t>
                </a:r>
              </a:p>
            </c:rich>
          </c:tx>
          <c:overlay val="0"/>
          <c:spPr>
            <a:noFill/>
            <a:ln w="25400">
              <a:noFill/>
            </a:ln>
          </c:spPr>
        </c:title>
        <c:numFmt formatCode="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/>
            </a:pPr>
            <a:endParaRPr lang="pt-BR"/>
          </a:p>
        </c:txPr>
        <c:crossAx val="159297790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overlay val="0"/>
      <c:spPr>
        <a:noFill/>
        <a:ln w="25400">
          <a:noFill/>
        </a:ln>
      </c:sp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2000" b="0" i="0" u="none" strike="noStrike" baseline="0">
          <a:solidFill>
            <a:srgbClr val="000000"/>
          </a:solidFill>
          <a:latin typeface="Palatino Linotype" panose="02040502050505030304" pitchFamily="18" charset="0"/>
          <a:ea typeface="Calibri"/>
          <a:cs typeface="Calibri"/>
        </a:defRPr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153601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609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30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41806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346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05599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4685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169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53764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81445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5C68B11-C5A8-448C-8CE9-B1A273C79CFC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38285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6/18/2025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690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6/18/2025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03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5" r:id="rId1"/>
    <p:sldLayoutId id="2147484006" r:id="rId2"/>
    <p:sldLayoutId id="2147484007" r:id="rId3"/>
    <p:sldLayoutId id="2147484008" r:id="rId4"/>
    <p:sldLayoutId id="2147484009" r:id="rId5"/>
    <p:sldLayoutId id="2147484010" r:id="rId6"/>
    <p:sldLayoutId id="2147484011" r:id="rId7"/>
    <p:sldLayoutId id="2147484012" r:id="rId8"/>
    <p:sldLayoutId id="2147484013" r:id="rId9"/>
    <p:sldLayoutId id="2147484014" r:id="rId10"/>
    <p:sldLayoutId id="214748401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D3C0B9E4-0CDE-D185-EE13-2E88AD6B6D6C}"/>
              </a:ext>
            </a:extLst>
          </p:cNvPr>
          <p:cNvSpPr txBox="1"/>
          <p:nvPr/>
        </p:nvSpPr>
        <p:spPr>
          <a:xfrm>
            <a:off x="1190563" y="918605"/>
            <a:ext cx="96012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/>
            <a:endParaRPr lang="pt-BR" sz="2400" b="1" i="0" u="none" strike="noStrike" dirty="0" smtClean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  <a:p>
            <a:pPr algn="ctr"/>
            <a:endParaRPr lang="pt-BR" sz="24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algn="ctr"/>
            <a:endParaRPr lang="pt-BR" sz="2400" b="1" i="0" u="none" strike="noStrike" dirty="0" smtClean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  <a:p>
            <a:pPr algn="ctr"/>
            <a:r>
              <a:rPr lang="pt-BR" sz="2400" b="1" i="1" u="none" strike="noStrike" dirty="0" smtClean="0">
                <a:solidFill>
                  <a:srgbClr val="0070C0"/>
                </a:solidFill>
                <a:effectLst/>
                <a:latin typeface="Palatino Linotype" panose="02040502050505030304" pitchFamily="18" charset="0"/>
              </a:rPr>
              <a:t>AUTONOMIA DAS UNIVERSIDADES FEDERAIS:</a:t>
            </a:r>
          </a:p>
          <a:p>
            <a:pPr algn="ctr"/>
            <a:r>
              <a:rPr lang="pt-BR" sz="2400" b="1" i="1" dirty="0">
                <a:solidFill>
                  <a:srgbClr val="0070C0"/>
                </a:solidFill>
                <a:latin typeface="Palatino Linotype" panose="02040502050505030304" pitchFamily="18" charset="0"/>
              </a:rPr>
              <a:t>p</a:t>
            </a:r>
            <a:r>
              <a:rPr lang="pt-BR" sz="2400" b="1" i="1" dirty="0" smtClean="0">
                <a:solidFill>
                  <a:srgbClr val="0070C0"/>
                </a:solidFill>
                <a:latin typeface="Palatino Linotype" panose="02040502050505030304" pitchFamily="18" charset="0"/>
              </a:rPr>
              <a:t>or um financiamento permanente de outras despesas correntes e investimento</a:t>
            </a:r>
            <a:endParaRPr lang="pt-BR" sz="2400" b="1" i="1" u="none" strike="noStrike" dirty="0">
              <a:solidFill>
                <a:srgbClr val="0070C0"/>
              </a:solidFill>
              <a:effectLst/>
              <a:latin typeface="Palatino Linotype" panose="02040502050505030304" pitchFamily="18" charset="0"/>
            </a:endParaRPr>
          </a:p>
          <a:p>
            <a:pPr algn="ctr"/>
            <a:endParaRPr lang="pt-BR" sz="2400" b="1" i="0" u="none" strike="noStrike" dirty="0" smtClean="0">
              <a:solidFill>
                <a:srgbClr val="FF0000"/>
              </a:solidFill>
              <a:effectLst/>
              <a:latin typeface="Palatino Linotype" panose="02040502050505030304" pitchFamily="18" charset="0"/>
            </a:endParaRPr>
          </a:p>
          <a:p>
            <a:pPr algn="ctr"/>
            <a:endParaRPr lang="pt-BR" sz="24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pPr algn="ctr"/>
            <a:endParaRPr lang="pt-BR" sz="2400" b="1" i="0" u="none" strike="noStrike" dirty="0">
              <a:solidFill>
                <a:srgbClr val="FF0000"/>
              </a:solidFill>
              <a:effectLst/>
              <a:latin typeface="Palatino Linotype" panose="02040502050505030304" pitchFamily="18" charset="0"/>
            </a:endParaRPr>
          </a:p>
          <a:p>
            <a:pPr algn="r"/>
            <a:endParaRPr lang="pt-BR" sz="2000" b="1" i="1" dirty="0">
              <a:latin typeface="Palatino Linotype" panose="02040502050505030304" pitchFamily="18" charset="0"/>
            </a:endParaRPr>
          </a:p>
          <a:p>
            <a:pPr algn="r"/>
            <a:endParaRPr lang="pt-BR" sz="2000" b="1" i="1" dirty="0">
              <a:latin typeface="Palatino Linotype" panose="02040502050505030304" pitchFamily="18" charset="0"/>
            </a:endParaRPr>
          </a:p>
          <a:p>
            <a:pPr algn="r"/>
            <a:r>
              <a:rPr lang="pt-BR" sz="2000" b="1" i="1" dirty="0">
                <a:latin typeface="Palatino Linotype" panose="02040502050505030304" pitchFamily="18" charset="0"/>
              </a:rPr>
              <a:t>Nelson Cardoso Amaral</a:t>
            </a:r>
          </a:p>
          <a:p>
            <a:pPr algn="r"/>
            <a:r>
              <a:rPr lang="pt-BR" sz="2000" b="1" i="1" dirty="0">
                <a:latin typeface="Palatino Linotype" panose="02040502050505030304" pitchFamily="18" charset="0"/>
              </a:rPr>
              <a:t>Universidade Federal de Goiás</a:t>
            </a:r>
          </a:p>
        </p:txBody>
      </p:sp>
      <p:pic>
        <p:nvPicPr>
          <p:cNvPr id="8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286000" y="332509"/>
            <a:ext cx="68291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Reunião da </a:t>
            </a:r>
            <a:r>
              <a:rPr lang="pt-BR" sz="32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ADUFSC em 18/06/2025</a:t>
            </a:r>
            <a:endParaRPr lang="pt-BR" sz="32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81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882916"/>
              </p:ext>
            </p:extLst>
          </p:nvPr>
        </p:nvGraphicFramePr>
        <p:xfrm>
          <a:off x="339175" y="368069"/>
          <a:ext cx="10799880" cy="51979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831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7F40EAA9-B487-D46B-FF50-8DAB991CA776}"/>
              </a:ext>
            </a:extLst>
          </p:cNvPr>
          <p:cNvSpPr txBox="1"/>
          <p:nvPr/>
        </p:nvSpPr>
        <p:spPr>
          <a:xfrm>
            <a:off x="993284" y="690047"/>
            <a:ext cx="9001182" cy="458587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endParaRPr lang="pt-BR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pt-BR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r>
              <a:rPr lang="pt-B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Modelagem presente na Proposta de </a:t>
            </a:r>
          </a:p>
          <a:p>
            <a:r>
              <a:rPr lang="pt-BR" sz="28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Lei Orgânica das Universidades Federais de 7/11/2013 </a:t>
            </a:r>
          </a:p>
          <a:p>
            <a:r>
              <a:rPr lang="pt-B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(https://aduferpe.org.br/downloads/lei_organica.pdf)</a:t>
            </a:r>
          </a:p>
          <a:p>
            <a:endParaRPr lang="pt-BR" sz="28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pt-BR" sz="28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r>
              <a:rPr lang="pt-BR" sz="36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O financiamento</a:t>
            </a:r>
          </a:p>
          <a:p>
            <a:r>
              <a:rPr lang="pt-BR" sz="36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permanente das universidades federais?</a:t>
            </a:r>
          </a:p>
          <a:p>
            <a:endParaRPr lang="pt-BR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pt-BR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514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ipse 2">
            <a:extLst>
              <a:ext uri="{FF2B5EF4-FFF2-40B4-BE49-F238E27FC236}">
                <a16:creationId xmlns:a16="http://schemas.microsoft.com/office/drawing/2014/main" xmlns="" id="{B3A7DE30-3B03-51D3-7E6D-259DF73B458B}"/>
              </a:ext>
            </a:extLst>
          </p:cNvPr>
          <p:cNvSpPr/>
          <p:nvPr/>
        </p:nvSpPr>
        <p:spPr>
          <a:xfrm>
            <a:off x="672865" y="1827159"/>
            <a:ext cx="2580968" cy="255701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Dotação Atualizada de PES ano anterior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72AAEE96-634A-6E61-91EB-42C6CC69EC35}"/>
              </a:ext>
            </a:extLst>
          </p:cNvPr>
          <p:cNvSpPr txBox="1"/>
          <p:nvPr/>
        </p:nvSpPr>
        <p:spPr>
          <a:xfrm>
            <a:off x="4165325" y="528341"/>
            <a:ext cx="7487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Dotação de ODC + INV para o ano seguinte: 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xmlns="" id="{BADA24E1-6EA3-B07E-642D-DB124088D5BF}"/>
              </a:ext>
            </a:extLst>
          </p:cNvPr>
          <p:cNvSpPr/>
          <p:nvPr/>
        </p:nvSpPr>
        <p:spPr>
          <a:xfrm>
            <a:off x="3297205" y="1267341"/>
            <a:ext cx="2989263" cy="215264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0,5% do PES  para gratificações de dirigentes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xmlns="" id="{E4E8050A-103D-6A73-CE73-A290E29DF678}"/>
              </a:ext>
            </a:extLst>
          </p:cNvPr>
          <p:cNvSpPr/>
          <p:nvPr/>
        </p:nvSpPr>
        <p:spPr>
          <a:xfrm>
            <a:off x="7016451" y="1282399"/>
            <a:ext cx="3402932" cy="21375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25% do PES  para ODC + INV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xmlns="" id="{8B9DDC22-66AD-169D-7DC0-F0B1A744ED93}"/>
              </a:ext>
            </a:extLst>
          </p:cNvPr>
          <p:cNvSpPr/>
          <p:nvPr/>
        </p:nvSpPr>
        <p:spPr>
          <a:xfrm>
            <a:off x="3434338" y="3635765"/>
            <a:ext cx="2852131" cy="255701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5% do PES para projetos de pesquisa, extensão e inovação 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4140427C-5278-FA75-E2F0-CF5C5680DDB2}"/>
              </a:ext>
            </a:extLst>
          </p:cNvPr>
          <p:cNvSpPr/>
          <p:nvPr/>
        </p:nvSpPr>
        <p:spPr>
          <a:xfrm>
            <a:off x="7343437" y="3650821"/>
            <a:ext cx="3075946" cy="2557013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5% do PES para ações de expansão e melhoria da qualidade </a:t>
            </a:r>
          </a:p>
        </p:txBody>
      </p:sp>
      <p:sp>
        <p:nvSpPr>
          <p:cNvPr id="11" name="Sinal de Adição 10">
            <a:extLst>
              <a:ext uri="{FF2B5EF4-FFF2-40B4-BE49-F238E27FC236}">
                <a16:creationId xmlns:a16="http://schemas.microsoft.com/office/drawing/2014/main" xmlns="" id="{347AFCE6-0EBC-4CEC-44C4-ED70817F27F8}"/>
              </a:ext>
            </a:extLst>
          </p:cNvPr>
          <p:cNvSpPr/>
          <p:nvPr/>
        </p:nvSpPr>
        <p:spPr>
          <a:xfrm>
            <a:off x="6058679" y="1466289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Palatino Linotype" panose="02040502050505030304" pitchFamily="18" charset="0"/>
            </a:endParaRPr>
          </a:p>
        </p:txBody>
      </p:sp>
      <p:sp>
        <p:nvSpPr>
          <p:cNvPr id="12" name="Sinal de Adição 11">
            <a:extLst>
              <a:ext uri="{FF2B5EF4-FFF2-40B4-BE49-F238E27FC236}">
                <a16:creationId xmlns:a16="http://schemas.microsoft.com/office/drawing/2014/main" xmlns="" id="{64DE1B30-1EC8-1EB1-EB95-1B90665384A4}"/>
              </a:ext>
            </a:extLst>
          </p:cNvPr>
          <p:cNvSpPr/>
          <p:nvPr/>
        </p:nvSpPr>
        <p:spPr>
          <a:xfrm>
            <a:off x="10599889" y="1466289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Palatino Linotype" panose="02040502050505030304" pitchFamily="18" charset="0"/>
            </a:endParaRPr>
          </a:p>
        </p:txBody>
      </p:sp>
      <p:sp>
        <p:nvSpPr>
          <p:cNvPr id="13" name="Sinal de Adição 12">
            <a:extLst>
              <a:ext uri="{FF2B5EF4-FFF2-40B4-BE49-F238E27FC236}">
                <a16:creationId xmlns:a16="http://schemas.microsoft.com/office/drawing/2014/main" xmlns="" id="{686EE97F-FF7C-0754-47B2-819308706A31}"/>
              </a:ext>
            </a:extLst>
          </p:cNvPr>
          <p:cNvSpPr/>
          <p:nvPr/>
        </p:nvSpPr>
        <p:spPr>
          <a:xfrm>
            <a:off x="6429037" y="4563611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>
              <a:latin typeface="Palatino Linotype" panose="02040502050505030304" pitchFamily="18" charset="0"/>
            </a:endParaRPr>
          </a:p>
        </p:txBody>
      </p:sp>
      <p:pic>
        <p:nvPicPr>
          <p:cNvPr id="14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2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84138D7C-9EB7-65CA-2C30-18970325F340}"/>
              </a:ext>
            </a:extLst>
          </p:cNvPr>
          <p:cNvSpPr txBox="1"/>
          <p:nvPr/>
        </p:nvSpPr>
        <p:spPr>
          <a:xfrm>
            <a:off x="4488522" y="2721699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Simulação</a:t>
            </a:r>
          </a:p>
        </p:txBody>
      </p:sp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643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126238"/>
              </p:ext>
            </p:extLst>
          </p:nvPr>
        </p:nvGraphicFramePr>
        <p:xfrm>
          <a:off x="230741" y="126678"/>
          <a:ext cx="11022764" cy="5439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tângulo 3"/>
          <p:cNvSpPr/>
          <p:nvPr/>
        </p:nvSpPr>
        <p:spPr>
          <a:xfrm>
            <a:off x="4484252" y="5503084"/>
            <a:ext cx="64885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Total das diferenças, R$ =     </a:t>
            </a:r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103.822.040.644 </a:t>
            </a:r>
          </a:p>
        </p:txBody>
      </p:sp>
      <p:pic>
        <p:nvPicPr>
          <p:cNvPr id="5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19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aixaDeTexto 3">
            <a:extLst>
              <a:ext uri="{FF2B5EF4-FFF2-40B4-BE49-F238E27FC236}">
                <a16:creationId xmlns:a16="http://schemas.microsoft.com/office/drawing/2014/main" xmlns="" id="{964C2960-5A45-43E6-B49E-C71FA47A1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485" y="182034"/>
            <a:ext cx="102743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2400" b="1" dirty="0">
                <a:solidFill>
                  <a:srgbClr val="0070C0"/>
                </a:solidFill>
                <a:latin typeface="Palatino Linotype" panose="0204050205050503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Educação Superior na OCDE</a:t>
            </a:r>
            <a:r>
              <a:rPr lang="pt-BR" altLang="pt-BR" sz="2400" b="1" dirty="0">
                <a:solidFill>
                  <a:srgbClr val="FF0000"/>
                </a:solidFill>
                <a:latin typeface="Palatino Linotype" panose="0204050205050503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equilíbrio orçamentário entre percentuais de </a:t>
            </a:r>
            <a:r>
              <a:rPr lang="pt-BR" altLang="pt-BR" sz="2400" b="1" dirty="0" smtClean="0">
                <a:solidFill>
                  <a:srgbClr val="FF0000"/>
                </a:solidFill>
                <a:latin typeface="Palatino Linotype" panose="0204050205050503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PES e (ODC+INV) </a:t>
            </a:r>
            <a:endParaRPr lang="pt-BR" altLang="pt-BR" sz="3733" b="1" dirty="0">
              <a:solidFill>
                <a:srgbClr val="FF0000"/>
              </a:solidFill>
              <a:latin typeface="Palatino Linotype" panose="0204050205050503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079359DA-C55F-0CFC-71CF-6AB06F88EB95}"/>
              </a:ext>
            </a:extLst>
          </p:cNvPr>
          <p:cNvSpPr txBox="1"/>
          <p:nvPr/>
        </p:nvSpPr>
        <p:spPr>
          <a:xfrm>
            <a:off x="1131938" y="5962037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dirty="0">
                <a:latin typeface="Palatino Linotype" panose="02040502050505030304" pitchFamily="18" charset="0"/>
              </a:rPr>
              <a:t>https://stats.oecd.org/</a:t>
            </a:r>
            <a:endParaRPr lang="pt-BR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0663586"/>
              </p:ext>
            </p:extLst>
          </p:nvPr>
        </p:nvGraphicFramePr>
        <p:xfrm>
          <a:off x="651163" y="1088814"/>
          <a:ext cx="9457114" cy="4718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3566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793518"/>
              </p:ext>
            </p:extLst>
          </p:nvPr>
        </p:nvGraphicFramePr>
        <p:xfrm>
          <a:off x="468629" y="895713"/>
          <a:ext cx="9963844" cy="490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546167" y="249382"/>
            <a:ext cx="7590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PERCENTUAL PES E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(ODC </a:t>
            </a:r>
            <a:r>
              <a:rPr lang="pt-B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+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INV) </a:t>
            </a:r>
            <a:r>
              <a:rPr lang="pt-BR" b="1" dirty="0" smtClean="0">
                <a:solidFill>
                  <a:srgbClr val="0070C0"/>
                </a:solidFill>
                <a:latin typeface="Palatino Linotype" panose="02040502050505030304" pitchFamily="18" charset="0"/>
              </a:rPr>
              <a:t>SEM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APLICAR A MODELAGEM</a:t>
            </a:r>
            <a:endParaRPr lang="pt-BR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8474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408004"/>
              </p:ext>
            </p:extLst>
          </p:nvPr>
        </p:nvGraphicFramePr>
        <p:xfrm>
          <a:off x="485256" y="1150749"/>
          <a:ext cx="8958002" cy="4335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288473" y="241069"/>
            <a:ext cx="8457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PERCENTUAL PES E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(ODC </a:t>
            </a:r>
            <a:r>
              <a:rPr lang="pt-BR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+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INV) </a:t>
            </a:r>
            <a:r>
              <a:rPr lang="pt-BR" b="1" dirty="0" smtClean="0">
                <a:solidFill>
                  <a:srgbClr val="0070C0"/>
                </a:solidFill>
                <a:latin typeface="Palatino Linotype" panose="02040502050505030304" pitchFamily="18" charset="0"/>
              </a:rPr>
              <a:t>COM  </a:t>
            </a:r>
            <a:r>
              <a:rPr lang="pt-BR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APLICAÇÃO DA MODELAGEM</a:t>
            </a:r>
            <a:endParaRPr lang="pt-BR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1582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/>
          <p:cNvSpPr/>
          <p:nvPr/>
        </p:nvSpPr>
        <p:spPr>
          <a:xfrm>
            <a:off x="1062182" y="815354"/>
            <a:ext cx="90054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2400" dirty="0">
                <a:latin typeface="Palatino Linotype" panose="02040502050505030304" pitchFamily="18" charset="0"/>
                <a:ea typeface="Calibri" panose="020F0502020204030204" pitchFamily="34" charset="0"/>
              </a:rPr>
              <a:t>Art. 21 </a:t>
            </a:r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A distribuição dos recursos destinados diretamente a cada uma das Universidades Públicas Federais</a:t>
            </a:r>
            <a:r>
              <a:rPr lang="pt-BR" sz="2400" dirty="0">
                <a:latin typeface="Palatino Linotype" panose="02040502050505030304" pitchFamily="18" charset="0"/>
                <a:ea typeface="Calibri" panose="020F0502020204030204" pitchFamily="34" charset="0"/>
              </a:rPr>
              <a:t>, de forma global, será realizada pelo Conselho, </a:t>
            </a:r>
            <a:r>
              <a:rPr lang="pt-BR" sz="2400" b="1" dirty="0">
                <a:solidFill>
                  <a:srgbClr val="FF0000"/>
                </a:solidFill>
                <a:latin typeface="Palatino Linotype" panose="02040502050505030304" pitchFamily="18" charset="0"/>
                <a:ea typeface="Calibri" panose="020F0502020204030204" pitchFamily="34" charset="0"/>
              </a:rPr>
              <a:t>utilizando as modelagens estabelecidas para a alocação dos recursos especificados nos incisos II, III, IV e V </a:t>
            </a:r>
            <a:r>
              <a:rPr lang="pt-BR" sz="2400" dirty="0">
                <a:latin typeface="Palatino Linotype" panose="02040502050505030304" pitchFamily="18" charset="0"/>
                <a:ea typeface="Calibri" panose="020F0502020204030204" pitchFamily="34" charset="0"/>
              </a:rPr>
              <a:t>do art. 20</a:t>
            </a:r>
            <a:endParaRPr lang="pt-BR" sz="24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126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094678"/>
              </p:ext>
            </p:extLst>
          </p:nvPr>
        </p:nvGraphicFramePr>
        <p:xfrm>
          <a:off x="398173" y="347228"/>
          <a:ext cx="10066627" cy="4935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9758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222FECD0-B67E-5217-84B2-FF70ABD58138}"/>
              </a:ext>
            </a:extLst>
          </p:cNvPr>
          <p:cNvSpPr/>
          <p:nvPr/>
        </p:nvSpPr>
        <p:spPr>
          <a:xfrm>
            <a:off x="422208" y="136384"/>
            <a:ext cx="5470782" cy="30460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Art. 207 da Constituição Federal</a:t>
            </a:r>
          </a:p>
          <a:p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As </a:t>
            </a:r>
            <a:r>
              <a:rPr lang="pt-BR" sz="2200" b="1" i="0" dirty="0">
                <a:solidFill>
                  <a:srgbClr val="FF0000"/>
                </a:solidFill>
                <a:effectLst/>
                <a:latin typeface="Palatino Linotype" panose="02040502050505030304" pitchFamily="18" charset="0"/>
              </a:rPr>
              <a:t>universidades gozam de autonomia 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didático-científica, administrativa e de </a:t>
            </a:r>
            <a:r>
              <a:rPr lang="pt-BR" sz="2200" b="1" i="0" dirty="0">
                <a:solidFill>
                  <a:srgbClr val="FF0000"/>
                </a:solidFill>
                <a:effectLst/>
                <a:latin typeface="Palatino Linotype" panose="02040502050505030304" pitchFamily="18" charset="0"/>
              </a:rPr>
              <a:t>gestão financeira 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e patrimonial, e obedecerão ao princípio de </a:t>
            </a:r>
            <a:r>
              <a:rPr lang="pt-BR" sz="2200" b="1" i="0" dirty="0">
                <a:solidFill>
                  <a:srgbClr val="FF0000"/>
                </a:solidFill>
                <a:effectLst/>
                <a:latin typeface="Palatino Linotype" panose="02040502050505030304" pitchFamily="18" charset="0"/>
              </a:rPr>
              <a:t>indissociabilidade entre ensino, pesquisa e extensão</a:t>
            </a:r>
            <a:endParaRPr lang="pt-BR" sz="22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C18E4DAD-908E-2414-B06D-ADE90DFD8EE9}"/>
              </a:ext>
            </a:extLst>
          </p:cNvPr>
          <p:cNvSpPr/>
          <p:nvPr/>
        </p:nvSpPr>
        <p:spPr>
          <a:xfrm>
            <a:off x="6299012" y="153913"/>
            <a:ext cx="5042498" cy="30285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Art. </a:t>
            </a:r>
            <a:r>
              <a:rPr lang="pt-BR" sz="22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211</a:t>
            </a:r>
            <a:r>
              <a:rPr lang="pt-B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 da Constituição Federal</a:t>
            </a:r>
          </a:p>
          <a:p>
            <a:pPr algn="ctr"/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A União, os Estados, o Distrito Federal e os Municípios organizarão em regime de colaboração seus sistemas de ensino.</a:t>
            </a:r>
            <a:endParaRPr lang="pt-BR" altLang="pt-BR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0" marR="0" lvl="0" indent="339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§ 1º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A União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organizará o sistema federal de ensino e o dos Territórios,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financiará as instituições  de ensino públicas federais </a:t>
            </a:r>
            <a:r>
              <a:rPr kumimoji="0" lang="pt-BR" altLang="pt-B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alatino Linotype" panose="02040502050505030304" pitchFamily="18" charset="0"/>
                <a:cs typeface="Arial" panose="020B0604020202020204" pitchFamily="34" charset="0"/>
              </a:rPr>
              <a:t>(...)</a:t>
            </a:r>
            <a:endParaRPr lang="pt-BR" sz="20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60B68EA9-9ABA-CFA4-EDE6-D37DF6CFA1B8}"/>
              </a:ext>
            </a:extLst>
          </p:cNvPr>
          <p:cNvSpPr/>
          <p:nvPr/>
        </p:nvSpPr>
        <p:spPr>
          <a:xfrm>
            <a:off x="3628829" y="3957263"/>
            <a:ext cx="5191432" cy="24288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Art. 55 da LDB</a:t>
            </a:r>
          </a:p>
          <a:p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Caberá à </a:t>
            </a:r>
            <a:r>
              <a:rPr lang="pt-BR" sz="2200" b="1" i="0" dirty="0">
                <a:solidFill>
                  <a:srgbClr val="FF0000"/>
                </a:solidFill>
                <a:effectLst/>
                <a:latin typeface="Palatino Linotype" panose="02040502050505030304" pitchFamily="18" charset="0"/>
              </a:rPr>
              <a:t>União assegurar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, </a:t>
            </a:r>
            <a:r>
              <a:rPr lang="pt-BR" sz="2200" b="1" i="0" dirty="0">
                <a:solidFill>
                  <a:srgbClr val="FF0000"/>
                </a:solidFill>
                <a:effectLst/>
                <a:latin typeface="Palatino Linotype" panose="02040502050505030304" pitchFamily="18" charset="0"/>
              </a:rPr>
              <a:t>anualmente, em seu Orçamento Geral, recursos suficientes para manutenção e desenvolvimento das instituições </a:t>
            </a:r>
            <a:r>
              <a:rPr lang="pt-BR" sz="2200" b="1" i="0" dirty="0">
                <a:solidFill>
                  <a:schemeClr val="tx1"/>
                </a:solidFill>
                <a:effectLst/>
                <a:latin typeface="Palatino Linotype" panose="02040502050505030304" pitchFamily="18" charset="0"/>
              </a:rPr>
              <a:t>de educação superior por ela mantidas</a:t>
            </a:r>
            <a:endParaRPr lang="pt-BR" sz="2200" b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Seta: para Baixo 9">
            <a:extLst>
              <a:ext uri="{FF2B5EF4-FFF2-40B4-BE49-F238E27FC236}">
                <a16:creationId xmlns:a16="http://schemas.microsoft.com/office/drawing/2014/main" xmlns="" id="{5B257418-BFFE-34DA-17BF-276641F568F0}"/>
              </a:ext>
            </a:extLst>
          </p:cNvPr>
          <p:cNvSpPr/>
          <p:nvPr/>
        </p:nvSpPr>
        <p:spPr>
          <a:xfrm>
            <a:off x="5437095" y="3182470"/>
            <a:ext cx="1317812" cy="77479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440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8150541"/>
              </p:ext>
            </p:extLst>
          </p:nvPr>
        </p:nvGraphicFramePr>
        <p:xfrm>
          <a:off x="618836" y="341889"/>
          <a:ext cx="11203709" cy="502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0998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4025319"/>
              </p:ext>
            </p:extLst>
          </p:nvPr>
        </p:nvGraphicFramePr>
        <p:xfrm>
          <a:off x="785091" y="203344"/>
          <a:ext cx="10880437" cy="5264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4812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5471652"/>
              </p:ext>
            </p:extLst>
          </p:nvPr>
        </p:nvGraphicFramePr>
        <p:xfrm>
          <a:off x="1034473" y="461816"/>
          <a:ext cx="9845964" cy="4498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5702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325592"/>
              </p:ext>
            </p:extLst>
          </p:nvPr>
        </p:nvGraphicFramePr>
        <p:xfrm>
          <a:off x="278101" y="495011"/>
          <a:ext cx="10546917" cy="5071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9873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8911523"/>
              </p:ext>
            </p:extLst>
          </p:nvPr>
        </p:nvGraphicFramePr>
        <p:xfrm>
          <a:off x="706726" y="323416"/>
          <a:ext cx="10681710" cy="5375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9613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7423966"/>
              </p:ext>
            </p:extLst>
          </p:nvPr>
        </p:nvGraphicFramePr>
        <p:xfrm>
          <a:off x="355744" y="378835"/>
          <a:ext cx="10238365" cy="471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6923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7340404"/>
              </p:ext>
            </p:extLst>
          </p:nvPr>
        </p:nvGraphicFramePr>
        <p:xfrm>
          <a:off x="429635" y="415780"/>
          <a:ext cx="10376910" cy="4765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774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8167559"/>
              </p:ext>
            </p:extLst>
          </p:nvPr>
        </p:nvGraphicFramePr>
        <p:xfrm>
          <a:off x="448107" y="554326"/>
          <a:ext cx="9684184" cy="4618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2713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9446917"/>
              </p:ext>
            </p:extLst>
          </p:nvPr>
        </p:nvGraphicFramePr>
        <p:xfrm>
          <a:off x="420399" y="277235"/>
          <a:ext cx="10570874" cy="5301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748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153546"/>
              </p:ext>
            </p:extLst>
          </p:nvPr>
        </p:nvGraphicFramePr>
        <p:xfrm>
          <a:off x="531234" y="397307"/>
          <a:ext cx="10469275" cy="4747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27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45397" y="2185261"/>
            <a:ext cx="91064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0070C0"/>
                </a:solidFill>
                <a:latin typeface="Palatino Linotype" panose="02040502050505030304" pitchFamily="18" charset="0"/>
              </a:rPr>
              <a:t>Os valores apresentados a seguir são aqueles da DOTAÇÃO ATUALIZADA,</a:t>
            </a:r>
          </a:p>
          <a:p>
            <a:r>
              <a:rPr lang="pt-BR" sz="2000" b="1" dirty="0">
                <a:solidFill>
                  <a:srgbClr val="0070C0"/>
                </a:solidFill>
                <a:latin typeface="Palatino Linotype" panose="02040502050505030304" pitchFamily="18" charset="0"/>
              </a:rPr>
              <a:t>e</a:t>
            </a:r>
            <a:r>
              <a:rPr lang="pt-BR" sz="2000" b="1" dirty="0" smtClean="0">
                <a:solidFill>
                  <a:srgbClr val="0070C0"/>
                </a:solidFill>
                <a:latin typeface="Palatino Linotype" panose="02040502050505030304" pitchFamily="18" charset="0"/>
              </a:rPr>
              <a:t>m R$, corrigidos para janeiro de 2025 pelo IPCA</a:t>
            </a:r>
            <a:endParaRPr lang="pt-BR" sz="2000" b="1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945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0540310"/>
              </p:ext>
            </p:extLst>
          </p:nvPr>
        </p:nvGraphicFramePr>
        <p:xfrm>
          <a:off x="475817" y="304944"/>
          <a:ext cx="10487747" cy="5098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5663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4587499"/>
              </p:ext>
            </p:extLst>
          </p:nvPr>
        </p:nvGraphicFramePr>
        <p:xfrm>
          <a:off x="381289" y="351126"/>
          <a:ext cx="10822420" cy="538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1434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177797"/>
              </p:ext>
            </p:extLst>
          </p:nvPr>
        </p:nvGraphicFramePr>
        <p:xfrm>
          <a:off x="226434" y="166398"/>
          <a:ext cx="10792548" cy="4987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88720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374234"/>
              </p:ext>
            </p:extLst>
          </p:nvPr>
        </p:nvGraphicFramePr>
        <p:xfrm>
          <a:off x="554268" y="327833"/>
          <a:ext cx="10658677" cy="5334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46338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DD8D38F-2F90-9BD7-4DFB-3C3BB159B974}"/>
              </a:ext>
            </a:extLst>
          </p:cNvPr>
          <p:cNvSpPr txBox="1"/>
          <p:nvPr/>
        </p:nvSpPr>
        <p:spPr>
          <a:xfrm>
            <a:off x="4194628" y="2989942"/>
            <a:ext cx="3352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OBRIGADO!</a:t>
            </a:r>
          </a:p>
        </p:txBody>
      </p:sp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667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297039"/>
              </p:ext>
            </p:extLst>
          </p:nvPr>
        </p:nvGraphicFramePr>
        <p:xfrm>
          <a:off x="151446" y="125296"/>
          <a:ext cx="11419869" cy="5868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33559" y="5925742"/>
            <a:ext cx="111716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Dotação Atualizada obtida do 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SIOP: </a:t>
            </a:r>
            <a:endParaRPr lang="pt-BR" sz="1100" b="1" dirty="0" smtClean="0">
              <a:solidFill>
                <a:srgbClr val="00B050"/>
              </a:solidFill>
              <a:latin typeface="Palatino Linotype" panose="02040502050505030304" pitchFamily="18" charset="0"/>
            </a:endParaRPr>
          </a:p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https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://www1.siop.planejamento.gov.br/QvAJAXZfc/opendoc.htm?document=IAS%2FExecucao_Orcamentaria.qvw&amp;host=QVS%40pqlk04&amp;anonymous=true&amp;sheet=SH06 </a:t>
            </a:r>
          </a:p>
        </p:txBody>
      </p:sp>
      <p:pic>
        <p:nvPicPr>
          <p:cNvPr id="5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08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485373"/>
              </p:ext>
            </p:extLst>
          </p:nvPr>
        </p:nvGraphicFramePr>
        <p:xfrm>
          <a:off x="133559" y="312388"/>
          <a:ext cx="11105805" cy="52536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133559" y="5925742"/>
            <a:ext cx="111716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Dotação Atualizada obtida do 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SIOP: </a:t>
            </a:r>
            <a:endParaRPr lang="pt-BR" sz="1100" b="1" dirty="0" smtClean="0">
              <a:solidFill>
                <a:srgbClr val="00B050"/>
              </a:solidFill>
              <a:latin typeface="Palatino Linotype" panose="02040502050505030304" pitchFamily="18" charset="0"/>
            </a:endParaRPr>
          </a:p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https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://www1.siop.planejamento.gov.br/QvAJAXZfc/opendoc.htm?document=IAS%2FExecucao_Orcamentaria.qvw&amp;host=QVS%40pqlk04&amp;anonymous=true&amp;sheet=SH06 </a:t>
            </a:r>
          </a:p>
        </p:txBody>
      </p:sp>
      <p:pic>
        <p:nvPicPr>
          <p:cNvPr id="4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4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6613958"/>
              </p:ext>
            </p:extLst>
          </p:nvPr>
        </p:nvGraphicFramePr>
        <p:xfrm>
          <a:off x="133559" y="403167"/>
          <a:ext cx="11096936" cy="5162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33559" y="5925742"/>
            <a:ext cx="111716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Dotação Atualizada obtida do 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SIOP: </a:t>
            </a:r>
            <a:endParaRPr lang="pt-BR" sz="1100" b="1" dirty="0" smtClean="0">
              <a:solidFill>
                <a:srgbClr val="00B050"/>
              </a:solidFill>
              <a:latin typeface="Palatino Linotype" panose="02040502050505030304" pitchFamily="18" charset="0"/>
            </a:endParaRPr>
          </a:p>
          <a:p>
            <a:r>
              <a:rPr lang="pt-BR" sz="1100" b="1" dirty="0" smtClean="0">
                <a:solidFill>
                  <a:srgbClr val="00B050"/>
                </a:solidFill>
                <a:latin typeface="Palatino Linotype" panose="02040502050505030304" pitchFamily="18" charset="0"/>
              </a:rPr>
              <a:t>https</a:t>
            </a:r>
            <a:r>
              <a:rPr lang="pt-BR" sz="1100" b="1" dirty="0">
                <a:solidFill>
                  <a:srgbClr val="00B050"/>
                </a:solidFill>
                <a:latin typeface="Palatino Linotype" panose="02040502050505030304" pitchFamily="18" charset="0"/>
              </a:rPr>
              <a:t>://www1.siop.planejamento.gov.br/QvAJAXZfc/opendoc.htm?document=IAS%2FExecucao_Orcamentaria.qvw&amp;host=QVS%40pqlk04&amp;anonymous=true&amp;sheet=SH06 </a:t>
            </a:r>
          </a:p>
        </p:txBody>
      </p:sp>
    </p:spTree>
    <p:extLst>
      <p:ext uri="{BB962C8B-B14F-4D97-AF65-F5344CB8AC3E}">
        <p14:creationId xmlns:p14="http://schemas.microsoft.com/office/powerpoint/2010/main" val="31113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4919418"/>
              </p:ext>
            </p:extLst>
          </p:nvPr>
        </p:nvGraphicFramePr>
        <p:xfrm>
          <a:off x="433647" y="834822"/>
          <a:ext cx="10796848" cy="4535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tângulo 2"/>
          <p:cNvSpPr>
            <a:spLocks noChangeArrowheads="1"/>
          </p:cNvSpPr>
          <p:nvPr/>
        </p:nvSpPr>
        <p:spPr bwMode="auto">
          <a:xfrm>
            <a:off x="844550" y="271463"/>
            <a:ext cx="10112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 sz="2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Evolução do número de estudantes das </a:t>
            </a:r>
            <a:r>
              <a:rPr lang="pt-BR" altLang="pt-BR" sz="2000" b="1" dirty="0" err="1">
                <a:solidFill>
                  <a:srgbClr val="FF0000"/>
                </a:solidFill>
                <a:latin typeface="Palatino Linotype" panose="02040502050505030304" pitchFamily="18" charset="0"/>
              </a:rPr>
              <a:t>UFs</a:t>
            </a:r>
            <a:r>
              <a:rPr lang="pt-BR" altLang="pt-BR" sz="2000" b="1" dirty="0">
                <a:solidFill>
                  <a:srgbClr val="FF0000"/>
                </a:solidFill>
                <a:latin typeface="Palatino Linotype" panose="02040502050505030304" pitchFamily="18" charset="0"/>
              </a:rPr>
              <a:t>: graduação, </a:t>
            </a:r>
            <a:r>
              <a:rPr lang="pt-BR" altLang="pt-BR" sz="20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Ms</a:t>
            </a:r>
            <a:r>
              <a:rPr lang="pt-BR" altLang="pt-BR" sz="2000" b="1" dirty="0" smtClean="0">
                <a:solidFill>
                  <a:srgbClr val="FF0000"/>
                </a:solidFill>
                <a:latin typeface="Palatino Linotype" panose="02040502050505030304" pitchFamily="18" charset="0"/>
              </a:rPr>
              <a:t> e </a:t>
            </a:r>
            <a:r>
              <a:rPr lang="pt-BR" altLang="pt-BR" sz="2000" b="1" dirty="0" err="1" smtClean="0">
                <a:solidFill>
                  <a:srgbClr val="FF0000"/>
                </a:solidFill>
                <a:latin typeface="Palatino Linotype" panose="02040502050505030304" pitchFamily="18" charset="0"/>
              </a:rPr>
              <a:t>Dr</a:t>
            </a:r>
            <a:endParaRPr lang="pt-BR" altLang="pt-BR" sz="2000" b="1" dirty="0">
              <a:solidFill>
                <a:srgbClr val="FF0000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CaixaDeTexto 2"/>
          <p:cNvSpPr txBox="1">
            <a:spLocks noChangeArrowheads="1"/>
          </p:cNvSpPr>
          <p:nvPr/>
        </p:nvSpPr>
        <p:spPr bwMode="auto">
          <a:xfrm>
            <a:off x="433388" y="5668963"/>
            <a:ext cx="39735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pt-BR" altLang="pt-BR"/>
              <a:t>Censo da Educação Superior e Geocapes</a:t>
            </a:r>
          </a:p>
        </p:txBody>
      </p:sp>
      <p:pic>
        <p:nvPicPr>
          <p:cNvPr id="5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935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8041204"/>
              </p:ext>
            </p:extLst>
          </p:nvPr>
        </p:nvGraphicFramePr>
        <p:xfrm>
          <a:off x="297611" y="451197"/>
          <a:ext cx="10998461" cy="5266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77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5733083"/>
              </p:ext>
            </p:extLst>
          </p:nvPr>
        </p:nvGraphicFramePr>
        <p:xfrm>
          <a:off x="290223" y="200891"/>
          <a:ext cx="10904250" cy="5608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 descr="Contacts Ressources">
            <a:extLst>
              <a:ext uri="{FF2B5EF4-FFF2-40B4-BE49-F238E27FC236}">
                <a16:creationId xmlns:a16="http://schemas.microsoft.com/office/drawing/2014/main" xmlns="" id="{6B5D4558-B736-3362-E1F3-1B80495B7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34211" y="5566031"/>
            <a:ext cx="566349" cy="705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35667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etrospectiva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  <a:fontScheme name="Retrospectiva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Retrospectiva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24122</TotalTime>
  <Words>871</Words>
  <Application>Microsoft Office PowerPoint</Application>
  <PresentationFormat>Widescreen</PresentationFormat>
  <Paragraphs>147</Paragraphs>
  <Slides>34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Calibri Light</vt:lpstr>
      <vt:lpstr>MS Mincho</vt:lpstr>
      <vt:lpstr>Palatino Linotype</vt:lpstr>
      <vt:lpstr>Times New Roman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Will Silva</dc:creator>
  <cp:lastModifiedBy>User</cp:lastModifiedBy>
  <cp:revision>417</cp:revision>
  <dcterms:created xsi:type="dcterms:W3CDTF">2019-11-17T15:44:42Z</dcterms:created>
  <dcterms:modified xsi:type="dcterms:W3CDTF">2025-06-18T14:39:10Z</dcterms:modified>
</cp:coreProperties>
</file>